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31"/>
  </p:notesMasterIdLst>
  <p:sldIdLst>
    <p:sldId id="256" r:id="rId2"/>
    <p:sldId id="257" r:id="rId3"/>
    <p:sldId id="258" r:id="rId4"/>
    <p:sldId id="259" r:id="rId5"/>
    <p:sldId id="270" r:id="rId6"/>
    <p:sldId id="260" r:id="rId7"/>
    <p:sldId id="271" r:id="rId8"/>
    <p:sldId id="261" r:id="rId9"/>
    <p:sldId id="282" r:id="rId10"/>
    <p:sldId id="276" r:id="rId11"/>
    <p:sldId id="280" r:id="rId12"/>
    <p:sldId id="277" r:id="rId13"/>
    <p:sldId id="278" r:id="rId14"/>
    <p:sldId id="279" r:id="rId15"/>
    <p:sldId id="274" r:id="rId16"/>
    <p:sldId id="272" r:id="rId17"/>
    <p:sldId id="273" r:id="rId18"/>
    <p:sldId id="281" r:id="rId19"/>
    <p:sldId id="262" r:id="rId20"/>
    <p:sldId id="283" r:id="rId21"/>
    <p:sldId id="289" r:id="rId22"/>
    <p:sldId id="290" r:id="rId23"/>
    <p:sldId id="287" r:id="rId24"/>
    <p:sldId id="288" r:id="rId25"/>
    <p:sldId id="285" r:id="rId26"/>
    <p:sldId id="286" r:id="rId27"/>
    <p:sldId id="291" r:id="rId28"/>
    <p:sldId id="268" r:id="rId29"/>
    <p:sldId id="269" r:id="rId30"/>
  </p:sldIdLst>
  <p:sldSz cx="12192000" cy="6858000"/>
  <p:notesSz cx="6858000" cy="9144000"/>
  <p:embeddedFontLst>
    <p:embeddedFont>
      <p:font typeface="Roboto Mono" panose="020B0604020202020204" charset="0"/>
      <p:regular r:id="rId32"/>
      <p:bold r:id="rId33"/>
      <p:italic r:id="rId34"/>
      <p:boldItalic r:id="rId35"/>
    </p:embeddedFont>
    <p:embeddedFont>
      <p:font typeface="Calibri" panose="020F0502020204030204" pitchFamily="34" charset="0"/>
      <p:regular r:id="rId36"/>
      <p:bold r:id="rId37"/>
      <p:italic r:id="rId38"/>
      <p:boldItalic r:id="rId39"/>
    </p:embeddedFont>
    <p:embeddedFont>
      <p:font typeface="Abel" panose="020B0604020202020204" charset="0"/>
      <p:regular r:id="rId40"/>
    </p:embeddedFont>
    <p:embeddedFont>
      <p:font typeface="Comfortaa" panose="020B0604020202020204" charset="0"/>
      <p:regular r:id="rId41"/>
      <p:bold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43" roundtripDataSignature="AMtx7mi70c4NgrNRap2XgCclUnYf4/fJe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6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font" Target="fonts/font11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9" name="Google Shape;12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981058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9" name="Google Shape;12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313367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9" name="Google Shape;12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996292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9" name="Google Shape;12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3670409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9" name="Google Shape;12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0459253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9" name="Google Shape;12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080008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9" name="Google Shape;12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6702902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9" name="Google Shape;12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24376444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9" name="Google Shape;12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796679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45" name="Google Shape;14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45" name="Google Shape;14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1553607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45" name="Google Shape;14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1831098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45" name="Google Shape;14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9735917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45" name="Google Shape;14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1424539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45" name="Google Shape;14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88377606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45" name="Google Shape;14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66039031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45" name="Google Shape;14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74276741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45" name="Google Shape;14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64189441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05" name="Google Shape;205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13" name="Google Shape;213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6" name="Google Shape;10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b0851d109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4" name="Google Shape;114;gb0851d109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b0851d109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4" name="Google Shape;114;gb0851d109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2379412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2" name="Google Shape;12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2" name="Google Shape;12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2685681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9" name="Google Shape;12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9" name="Google Shape;12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657883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5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15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4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5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5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7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7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18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9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9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19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19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19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2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22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3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3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23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3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kubernetes.io/docs/reference/generated/kubernetes-api/v1.20/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utorialworks.com/difference-docker-containerd-runc-crio-oci/#open-container-initiative-oci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kubernetes.io/docs/concepts/overview/working-with-objects/kubernetes-objects/" TargetMode="External"/><Relationship Id="rId4" Type="http://schemas.openxmlformats.org/officeDocument/2006/relationships/hyperlink" Target="https://phoenixnap.com/kb/understanding-kubernetes-architecture-diagrams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 txBox="1"/>
          <p:nvPr/>
        </p:nvSpPr>
        <p:spPr>
          <a:xfrm>
            <a:off x="1583025" y="1579938"/>
            <a:ext cx="9144000" cy="13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lvl="0" algn="ctr">
              <a:buSzPts val="4950"/>
            </a:pPr>
            <a:r>
              <a:rPr lang="en-US" sz="4950" b="1" dirty="0">
                <a:solidFill>
                  <a:schemeClr val="accent2"/>
                </a:solidFill>
                <a:latin typeface="Times New Roman" panose="02020603050405020304" pitchFamily="18" charset="0"/>
                <a:ea typeface="Comfortaa"/>
                <a:cs typeface="Times New Roman" panose="02020603050405020304" pitchFamily="18" charset="0"/>
                <a:sym typeface="Comfortaa"/>
              </a:rPr>
              <a:t>Kubernetes (K8s)</a:t>
            </a:r>
            <a:endParaRPr sz="6000" b="1" i="0" u="none" strike="noStrike" cap="none" dirty="0">
              <a:solidFill>
                <a:schemeClr val="accent2"/>
              </a:solidFill>
              <a:latin typeface="Times New Roman" panose="02020603050405020304" pitchFamily="18" charset="0"/>
              <a:ea typeface="Comfortaa"/>
              <a:cs typeface="Times New Roman" panose="02020603050405020304" pitchFamily="18" charset="0"/>
              <a:sym typeface="Comfortaa"/>
            </a:endParaRPr>
          </a:p>
        </p:txBody>
      </p:sp>
      <p:sp>
        <p:nvSpPr>
          <p:cNvPr id="85" name="Google Shape;85;p1"/>
          <p:cNvSpPr txBox="1"/>
          <p:nvPr/>
        </p:nvSpPr>
        <p:spPr>
          <a:xfrm>
            <a:off x="1583025" y="33265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>
              <a:lnSpc>
                <a:spcPct val="90000"/>
              </a:lnSpc>
              <a:buSzPts val="3600"/>
            </a:pPr>
            <a:r>
              <a:rPr lang="vi-VN" sz="3600" b="1" i="1" dirty="0" smtClean="0">
                <a:solidFill>
                  <a:srgbClr val="FFFFFF"/>
                </a:solidFill>
                <a:latin typeface="+mj-lt"/>
                <a:ea typeface="Comfortaa"/>
                <a:cs typeface="Comfortaa"/>
                <a:sym typeface="Comfortaa"/>
              </a:rPr>
              <a:t>Giải pháp điều phối container trong môi trường production</a:t>
            </a: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1" i="1" u="none" strike="noStrike" cap="none" dirty="0" smtClean="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 </a:t>
            </a:r>
            <a:endParaRPr sz="3600" b="1" i="1" u="none" strike="noStrike" cap="none" dirty="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86" name="Google Shape;86;p1"/>
          <p:cNvSpPr/>
          <p:nvPr/>
        </p:nvSpPr>
        <p:spPr>
          <a:xfrm>
            <a:off x="8268100" y="190725"/>
            <a:ext cx="3860700" cy="5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n-US" sz="1400" b="1" i="1" u="sng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Slide</a:t>
            </a:r>
            <a:r>
              <a:rPr lang="en-US" sz="1400" b="1" i="1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n-US" sz="1400" b="1" i="1" u="none" strike="noStrike" cap="none" dirty="0" smtClea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LÊ BÌNH AN</a:t>
            </a:r>
            <a:endParaRPr sz="1400" b="1" i="1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5"/>
          <p:cNvSpPr txBox="1"/>
          <p:nvPr/>
        </p:nvSpPr>
        <p:spPr>
          <a:xfrm>
            <a:off x="610475" y="371750"/>
            <a:ext cx="4735248" cy="7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SzPts val="2200"/>
            </a:pPr>
            <a:r>
              <a:rPr lang="en-US" sz="2800" b="1" dirty="0" smtClean="0">
                <a:solidFill>
                  <a:schemeClr val="accent1"/>
                </a:solidFill>
                <a:latin typeface="+mj-lt"/>
                <a:ea typeface="Roboto Mono"/>
                <a:cs typeface="Roboto Mono"/>
                <a:sym typeface="Roboto Mono"/>
              </a:rPr>
              <a:t>1.3 </a:t>
            </a:r>
            <a:r>
              <a:rPr lang="vi-VN" sz="2800" b="1" dirty="0" smtClean="0">
                <a:solidFill>
                  <a:schemeClr val="accent1"/>
                </a:solidFill>
                <a:latin typeface="+mj-lt"/>
                <a:ea typeface="Roboto Mono"/>
                <a:cs typeface="Roboto Mono"/>
                <a:sym typeface="Roboto Mono"/>
              </a:rPr>
              <a:t>Thành </a:t>
            </a:r>
            <a:r>
              <a:rPr lang="vi-VN" sz="2800" b="1" dirty="0">
                <a:solidFill>
                  <a:schemeClr val="accent1"/>
                </a:solidFill>
                <a:latin typeface="+mj-lt"/>
                <a:ea typeface="Roboto Mono"/>
                <a:cs typeface="Roboto Mono"/>
                <a:sym typeface="Roboto Mono"/>
              </a:rPr>
              <a:t>phần của K8s</a:t>
            </a:r>
          </a:p>
        </p:txBody>
      </p:sp>
      <p:cxnSp>
        <p:nvCxnSpPr>
          <p:cNvPr id="132" name="Google Shape;132;p5"/>
          <p:cNvCxnSpPr/>
          <p:nvPr/>
        </p:nvCxnSpPr>
        <p:spPr>
          <a:xfrm>
            <a:off x="772325" y="-23800"/>
            <a:ext cx="0" cy="447600"/>
          </a:xfrm>
          <a:prstGeom prst="straightConnector1">
            <a:avLst/>
          </a:prstGeom>
          <a:noFill/>
          <a:ln w="19050" cap="flat" cmpd="sng">
            <a:solidFill>
              <a:srgbClr val="B3A29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4" name="Google Shape;134;p5"/>
          <p:cNvSpPr txBox="1"/>
          <p:nvPr/>
        </p:nvSpPr>
        <p:spPr>
          <a:xfrm>
            <a:off x="4224410" y="1016050"/>
            <a:ext cx="41646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buSzPts val="1800"/>
            </a:pPr>
            <a:r>
              <a:rPr lang="en-US" sz="2800" b="1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Kubernetes Services</a:t>
            </a:r>
            <a:endParaRPr sz="2800" b="1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069731" y="2068351"/>
            <a:ext cx="9779976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giới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thiệu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cung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cấp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môi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trường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mạng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đáng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tin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cậy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pods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bằng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lí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địa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chỉ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IP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DNS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ổn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định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457200" indent="-457200">
              <a:buFontTx/>
              <a:buChar char="-"/>
            </a:pP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4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loại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services: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ClusterIP</a:t>
            </a:r>
            <a:endParaRPr lang="en-US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NodePort</a:t>
            </a:r>
            <a:endParaRPr lang="en-US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Loadbanacer</a:t>
            </a:r>
            <a:endParaRPr lang="en-US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ExternalName</a:t>
            </a:r>
            <a:endParaRPr lang="en-US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n-US" sz="2800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Ingrees</a:t>
            </a:r>
            <a:endParaRPr lang="en-US" sz="2800" dirty="0" smtClean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975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5"/>
          <p:cNvSpPr txBox="1"/>
          <p:nvPr/>
        </p:nvSpPr>
        <p:spPr>
          <a:xfrm>
            <a:off x="610475" y="371750"/>
            <a:ext cx="4735248" cy="7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SzPts val="2200"/>
            </a:pPr>
            <a:r>
              <a:rPr lang="en-US" sz="2800" b="1" dirty="0" smtClean="0">
                <a:solidFill>
                  <a:schemeClr val="accent1"/>
                </a:solidFill>
                <a:latin typeface="+mj-lt"/>
                <a:ea typeface="Roboto Mono"/>
                <a:cs typeface="Roboto Mono"/>
                <a:sym typeface="Roboto Mono"/>
              </a:rPr>
              <a:t>1.3 </a:t>
            </a:r>
            <a:r>
              <a:rPr lang="vi-VN" sz="2800" b="1" dirty="0" smtClean="0">
                <a:solidFill>
                  <a:schemeClr val="accent1"/>
                </a:solidFill>
                <a:latin typeface="+mj-lt"/>
                <a:ea typeface="Roboto Mono"/>
                <a:cs typeface="Roboto Mono"/>
                <a:sym typeface="Roboto Mono"/>
              </a:rPr>
              <a:t>Thành </a:t>
            </a:r>
            <a:r>
              <a:rPr lang="vi-VN" sz="2800" b="1" dirty="0">
                <a:solidFill>
                  <a:schemeClr val="accent1"/>
                </a:solidFill>
                <a:latin typeface="+mj-lt"/>
                <a:ea typeface="Roboto Mono"/>
                <a:cs typeface="Roboto Mono"/>
                <a:sym typeface="Roboto Mono"/>
              </a:rPr>
              <a:t>phần của K8s</a:t>
            </a:r>
          </a:p>
        </p:txBody>
      </p:sp>
      <p:cxnSp>
        <p:nvCxnSpPr>
          <p:cNvPr id="132" name="Google Shape;132;p5"/>
          <p:cNvCxnSpPr/>
          <p:nvPr/>
        </p:nvCxnSpPr>
        <p:spPr>
          <a:xfrm>
            <a:off x="772325" y="-23800"/>
            <a:ext cx="0" cy="447600"/>
          </a:xfrm>
          <a:prstGeom prst="straightConnector1">
            <a:avLst/>
          </a:prstGeom>
          <a:noFill/>
          <a:ln w="19050" cap="flat" cmpd="sng">
            <a:solidFill>
              <a:srgbClr val="B3A29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4" name="Google Shape;134;p5"/>
          <p:cNvSpPr txBox="1"/>
          <p:nvPr/>
        </p:nvSpPr>
        <p:spPr>
          <a:xfrm>
            <a:off x="4224410" y="1016050"/>
            <a:ext cx="41646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buSzPts val="1800"/>
            </a:pPr>
            <a:r>
              <a:rPr lang="en-US" sz="2800" b="1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Kubernetes Services</a:t>
            </a:r>
            <a:endParaRPr sz="2800" b="1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r="1569" b="3531"/>
          <a:stretch/>
        </p:blipFill>
        <p:spPr>
          <a:xfrm>
            <a:off x="2809142" y="1900969"/>
            <a:ext cx="6712927" cy="403383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0744" y="1746250"/>
            <a:ext cx="6791325" cy="44862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60430" y="1746250"/>
            <a:ext cx="6610350" cy="5105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6"/>
          <a:srcRect l="898" t="13580" r="-86"/>
          <a:stretch/>
        </p:blipFill>
        <p:spPr>
          <a:xfrm>
            <a:off x="2886440" y="1746250"/>
            <a:ext cx="6479931" cy="5041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680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5"/>
          <p:cNvSpPr txBox="1"/>
          <p:nvPr/>
        </p:nvSpPr>
        <p:spPr>
          <a:xfrm>
            <a:off x="610475" y="371750"/>
            <a:ext cx="4735248" cy="7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SzPts val="2200"/>
            </a:pPr>
            <a:r>
              <a:rPr lang="en-US" sz="2800" b="1" dirty="0" smtClean="0">
                <a:solidFill>
                  <a:schemeClr val="accent1"/>
                </a:solidFill>
                <a:latin typeface="+mj-lt"/>
                <a:ea typeface="Roboto Mono"/>
                <a:cs typeface="Roboto Mono"/>
                <a:sym typeface="Roboto Mono"/>
              </a:rPr>
              <a:t>1.3 </a:t>
            </a:r>
            <a:r>
              <a:rPr lang="vi-VN" sz="2800" b="1" dirty="0" smtClean="0">
                <a:solidFill>
                  <a:schemeClr val="accent1"/>
                </a:solidFill>
                <a:latin typeface="+mj-lt"/>
                <a:ea typeface="Roboto Mono"/>
                <a:cs typeface="Roboto Mono"/>
                <a:sym typeface="Roboto Mono"/>
              </a:rPr>
              <a:t>Thành </a:t>
            </a:r>
            <a:r>
              <a:rPr lang="vi-VN" sz="2800" b="1" dirty="0">
                <a:solidFill>
                  <a:schemeClr val="accent1"/>
                </a:solidFill>
                <a:latin typeface="+mj-lt"/>
                <a:ea typeface="Roboto Mono"/>
                <a:cs typeface="Roboto Mono"/>
                <a:sym typeface="Roboto Mono"/>
              </a:rPr>
              <a:t>phần của K8s</a:t>
            </a:r>
          </a:p>
        </p:txBody>
      </p:sp>
      <p:cxnSp>
        <p:nvCxnSpPr>
          <p:cNvPr id="132" name="Google Shape;132;p5"/>
          <p:cNvCxnSpPr/>
          <p:nvPr/>
        </p:nvCxnSpPr>
        <p:spPr>
          <a:xfrm>
            <a:off x="772325" y="-23800"/>
            <a:ext cx="0" cy="447600"/>
          </a:xfrm>
          <a:prstGeom prst="straightConnector1">
            <a:avLst/>
          </a:prstGeom>
          <a:noFill/>
          <a:ln w="19050" cap="flat" cmpd="sng">
            <a:solidFill>
              <a:srgbClr val="B3A29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4" name="Google Shape;134;p5"/>
          <p:cNvSpPr txBox="1"/>
          <p:nvPr/>
        </p:nvSpPr>
        <p:spPr>
          <a:xfrm>
            <a:off x="4224410" y="1016050"/>
            <a:ext cx="41646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buSzPts val="1800"/>
            </a:pPr>
            <a:r>
              <a:rPr lang="en-US" sz="2800" b="1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Kubernetes Services</a:t>
            </a:r>
            <a:endParaRPr sz="2800" b="1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890"/>
          <a:stretch/>
        </p:blipFill>
        <p:spPr>
          <a:xfrm>
            <a:off x="3692769" y="1886061"/>
            <a:ext cx="5468816" cy="4242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480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5"/>
          <p:cNvSpPr txBox="1"/>
          <p:nvPr/>
        </p:nvSpPr>
        <p:spPr>
          <a:xfrm>
            <a:off x="610475" y="371750"/>
            <a:ext cx="4735248" cy="7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SzPts val="2200"/>
            </a:pPr>
            <a:r>
              <a:rPr lang="en-US" sz="2800" b="1" dirty="0" smtClean="0">
                <a:solidFill>
                  <a:schemeClr val="accent1"/>
                </a:solidFill>
                <a:latin typeface="+mj-lt"/>
                <a:ea typeface="Roboto Mono"/>
                <a:cs typeface="Roboto Mono"/>
                <a:sym typeface="Roboto Mono"/>
              </a:rPr>
              <a:t>1.3 </a:t>
            </a:r>
            <a:r>
              <a:rPr lang="vi-VN" sz="2800" b="1" dirty="0" smtClean="0">
                <a:solidFill>
                  <a:schemeClr val="accent1"/>
                </a:solidFill>
                <a:latin typeface="+mj-lt"/>
                <a:ea typeface="Roboto Mono"/>
                <a:cs typeface="Roboto Mono"/>
                <a:sym typeface="Roboto Mono"/>
              </a:rPr>
              <a:t>Thành </a:t>
            </a:r>
            <a:r>
              <a:rPr lang="vi-VN" sz="2800" b="1" dirty="0">
                <a:solidFill>
                  <a:schemeClr val="accent1"/>
                </a:solidFill>
                <a:latin typeface="+mj-lt"/>
                <a:ea typeface="Roboto Mono"/>
                <a:cs typeface="Roboto Mono"/>
                <a:sym typeface="Roboto Mono"/>
              </a:rPr>
              <a:t>phần của K8s</a:t>
            </a:r>
          </a:p>
        </p:txBody>
      </p:sp>
      <p:cxnSp>
        <p:nvCxnSpPr>
          <p:cNvPr id="132" name="Google Shape;132;p5"/>
          <p:cNvCxnSpPr/>
          <p:nvPr/>
        </p:nvCxnSpPr>
        <p:spPr>
          <a:xfrm>
            <a:off x="772325" y="-23800"/>
            <a:ext cx="0" cy="447600"/>
          </a:xfrm>
          <a:prstGeom prst="straightConnector1">
            <a:avLst/>
          </a:prstGeom>
          <a:noFill/>
          <a:ln w="19050" cap="flat" cmpd="sng">
            <a:solidFill>
              <a:srgbClr val="B3A29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4" name="Google Shape;134;p5"/>
          <p:cNvSpPr txBox="1"/>
          <p:nvPr/>
        </p:nvSpPr>
        <p:spPr>
          <a:xfrm>
            <a:off x="2659380" y="1101950"/>
            <a:ext cx="7029744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buSzPts val="1800"/>
            </a:pPr>
            <a:r>
              <a:rPr lang="en-US" sz="2800" b="1" dirty="0" err="1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ReplicaSet</a:t>
            </a:r>
            <a:r>
              <a:rPr lang="en-US" sz="2800" b="1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&amp;</a:t>
            </a:r>
            <a:r>
              <a:rPr lang="en-US" sz="2800" b="1" dirty="0" smtClean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HorizontalPodAutoscaler</a:t>
            </a:r>
            <a:endParaRPr sz="2800" b="1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  <p:pic>
        <p:nvPicPr>
          <p:cNvPr id="11266" name="Picture 2" descr="https://lh5.googleusercontent.com/hWYfRL7JFIzP4DMgjKq6sW3Rrr6Od4bYH4FBappx7mwbjZB0wzr6LpNy_UbL-jUMomq6wGbXTwXL8Gpv6HtBzVukS8SaKr7gENAH5oNmY8YL60gL1yuEZY1YQEdPF1GF_7U-q5U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1935" y="3199029"/>
            <a:ext cx="7608033" cy="3264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896816" y="1924196"/>
            <a:ext cx="1100012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800" dirty="0">
                <a:latin typeface="+mj-lt"/>
              </a:rPr>
              <a:t>ReplicaSet là một điều khiển Controller - nó đảm bảo ổn định các nhân </a:t>
            </a:r>
            <a:r>
              <a:rPr lang="vi-VN" sz="2800" dirty="0" smtClean="0">
                <a:latin typeface="+mj-lt"/>
              </a:rPr>
              <a:t>bản</a:t>
            </a:r>
            <a:endParaRPr lang="en-US" sz="2800" dirty="0" smtClean="0">
              <a:latin typeface="+mj-lt"/>
            </a:endParaRPr>
          </a:p>
          <a:p>
            <a:r>
              <a:rPr lang="vi-VN" sz="2800" dirty="0" smtClean="0">
                <a:latin typeface="+mj-lt"/>
              </a:rPr>
              <a:t> </a:t>
            </a:r>
            <a:r>
              <a:rPr lang="vi-VN" sz="2800" dirty="0">
                <a:latin typeface="+mj-lt"/>
              </a:rPr>
              <a:t>(số lượng và tình trạng của POD, replica) khi đang chạy</a:t>
            </a:r>
            <a:r>
              <a:rPr lang="vi-VN" sz="2800" dirty="0" smtClean="0">
                <a:latin typeface="+mj-lt"/>
              </a:rPr>
              <a:t>.</a:t>
            </a:r>
            <a:endParaRPr lang="vi-VN" sz="2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45170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5"/>
          <p:cNvSpPr txBox="1"/>
          <p:nvPr/>
        </p:nvSpPr>
        <p:spPr>
          <a:xfrm>
            <a:off x="610475" y="371750"/>
            <a:ext cx="4735248" cy="7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SzPts val="2200"/>
            </a:pPr>
            <a:r>
              <a:rPr lang="en-US" sz="2800" b="1" dirty="0" smtClean="0">
                <a:solidFill>
                  <a:schemeClr val="accent1"/>
                </a:solidFill>
                <a:latin typeface="+mj-lt"/>
                <a:ea typeface="Roboto Mono"/>
                <a:cs typeface="Roboto Mono"/>
                <a:sym typeface="Roboto Mono"/>
              </a:rPr>
              <a:t>1.3 </a:t>
            </a:r>
            <a:r>
              <a:rPr lang="vi-VN" sz="2800" b="1" dirty="0" smtClean="0">
                <a:solidFill>
                  <a:schemeClr val="accent1"/>
                </a:solidFill>
                <a:latin typeface="+mj-lt"/>
                <a:ea typeface="Roboto Mono"/>
                <a:cs typeface="Roboto Mono"/>
                <a:sym typeface="Roboto Mono"/>
              </a:rPr>
              <a:t>Thành </a:t>
            </a:r>
            <a:r>
              <a:rPr lang="vi-VN" sz="2800" b="1" dirty="0">
                <a:solidFill>
                  <a:schemeClr val="accent1"/>
                </a:solidFill>
                <a:latin typeface="+mj-lt"/>
                <a:ea typeface="Roboto Mono"/>
                <a:cs typeface="Roboto Mono"/>
                <a:sym typeface="Roboto Mono"/>
              </a:rPr>
              <a:t>phần của K8s</a:t>
            </a:r>
          </a:p>
        </p:txBody>
      </p:sp>
      <p:cxnSp>
        <p:nvCxnSpPr>
          <p:cNvPr id="132" name="Google Shape;132;p5"/>
          <p:cNvCxnSpPr/>
          <p:nvPr/>
        </p:nvCxnSpPr>
        <p:spPr>
          <a:xfrm>
            <a:off x="772325" y="-23800"/>
            <a:ext cx="0" cy="447600"/>
          </a:xfrm>
          <a:prstGeom prst="straightConnector1">
            <a:avLst/>
          </a:prstGeom>
          <a:noFill/>
          <a:ln w="19050" cap="flat" cmpd="sng">
            <a:solidFill>
              <a:srgbClr val="B3A29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4" name="Google Shape;134;p5"/>
          <p:cNvSpPr txBox="1"/>
          <p:nvPr/>
        </p:nvSpPr>
        <p:spPr>
          <a:xfrm>
            <a:off x="2659380" y="1101950"/>
            <a:ext cx="7029744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buSzPts val="1800"/>
            </a:pPr>
            <a:r>
              <a:rPr lang="en-US" sz="2800" b="1" dirty="0" err="1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ReplicaSet</a:t>
            </a:r>
            <a:r>
              <a:rPr lang="en-US" sz="2800" b="1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&amp;</a:t>
            </a:r>
            <a:r>
              <a:rPr lang="en-US" sz="2800" b="1" dirty="0" smtClean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HorizontalPodAutoscaler</a:t>
            </a:r>
            <a:endParaRPr sz="2800" b="1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3227" y="2269148"/>
            <a:ext cx="7870681" cy="3630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946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5"/>
          <p:cNvSpPr txBox="1"/>
          <p:nvPr/>
        </p:nvSpPr>
        <p:spPr>
          <a:xfrm>
            <a:off x="610475" y="371750"/>
            <a:ext cx="4735248" cy="7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SzPts val="2200"/>
            </a:pPr>
            <a:r>
              <a:rPr lang="en-US" sz="2800" b="1" dirty="0" smtClean="0">
                <a:solidFill>
                  <a:schemeClr val="accent1"/>
                </a:solidFill>
                <a:latin typeface="+mj-lt"/>
                <a:ea typeface="Roboto Mono"/>
                <a:cs typeface="Roboto Mono"/>
                <a:sym typeface="Roboto Mono"/>
              </a:rPr>
              <a:t>2. </a:t>
            </a:r>
            <a:r>
              <a:rPr lang="vi-VN" sz="2800" b="1" dirty="0" smtClean="0">
                <a:solidFill>
                  <a:schemeClr val="accent1"/>
                </a:solidFill>
                <a:latin typeface="+mj-lt"/>
                <a:ea typeface="Roboto Mono"/>
                <a:cs typeface="Roboto Mono"/>
                <a:sym typeface="Roboto Mono"/>
              </a:rPr>
              <a:t>K8s </a:t>
            </a:r>
            <a:r>
              <a:rPr lang="vi-VN" sz="2800" b="1" dirty="0">
                <a:solidFill>
                  <a:schemeClr val="accent1"/>
                </a:solidFill>
                <a:latin typeface="+mj-lt"/>
                <a:ea typeface="Roboto Mono"/>
                <a:cs typeface="Roboto Mono"/>
                <a:sym typeface="Roboto Mono"/>
              </a:rPr>
              <a:t>hoạt động như thế nào ?</a:t>
            </a:r>
          </a:p>
        </p:txBody>
      </p:sp>
      <p:cxnSp>
        <p:nvCxnSpPr>
          <p:cNvPr id="132" name="Google Shape;132;p5"/>
          <p:cNvCxnSpPr/>
          <p:nvPr/>
        </p:nvCxnSpPr>
        <p:spPr>
          <a:xfrm>
            <a:off x="772325" y="-23800"/>
            <a:ext cx="0" cy="447600"/>
          </a:xfrm>
          <a:prstGeom prst="straightConnector1">
            <a:avLst/>
          </a:prstGeom>
          <a:noFill/>
          <a:ln w="19050" cap="flat" cmpd="sng">
            <a:solidFill>
              <a:srgbClr val="B3A29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4" name="Google Shape;134;p5"/>
          <p:cNvSpPr txBox="1"/>
          <p:nvPr/>
        </p:nvSpPr>
        <p:spPr>
          <a:xfrm>
            <a:off x="1349325" y="1057500"/>
            <a:ext cx="41646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800" b="1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  <p:pic>
        <p:nvPicPr>
          <p:cNvPr id="6146" name="Picture 2" descr="Complete diagram of Kubernetes Architecture and Kubernetes Process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5920" y="1187817"/>
            <a:ext cx="8117987" cy="4850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2692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5"/>
          <p:cNvSpPr txBox="1"/>
          <p:nvPr/>
        </p:nvSpPr>
        <p:spPr>
          <a:xfrm>
            <a:off x="610475" y="371750"/>
            <a:ext cx="4735248" cy="7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SzPts val="2200"/>
            </a:pPr>
            <a:r>
              <a:rPr lang="en-US" sz="2800" b="1" dirty="0" smtClean="0">
                <a:solidFill>
                  <a:schemeClr val="accent1"/>
                </a:solidFill>
                <a:latin typeface="+mj-lt"/>
                <a:ea typeface="Roboto Mono"/>
                <a:cs typeface="Roboto Mono"/>
                <a:sym typeface="Roboto Mono"/>
              </a:rPr>
              <a:t>2. </a:t>
            </a:r>
            <a:r>
              <a:rPr lang="vi-VN" sz="2800" b="1" dirty="0" smtClean="0">
                <a:solidFill>
                  <a:schemeClr val="accent1"/>
                </a:solidFill>
                <a:latin typeface="+mj-lt"/>
                <a:ea typeface="Roboto Mono"/>
                <a:cs typeface="Roboto Mono"/>
                <a:sym typeface="Roboto Mono"/>
              </a:rPr>
              <a:t>K8s </a:t>
            </a:r>
            <a:r>
              <a:rPr lang="vi-VN" sz="2800" b="1" dirty="0">
                <a:solidFill>
                  <a:schemeClr val="accent1"/>
                </a:solidFill>
                <a:latin typeface="+mj-lt"/>
                <a:ea typeface="Roboto Mono"/>
                <a:cs typeface="Roboto Mono"/>
                <a:sym typeface="Roboto Mono"/>
              </a:rPr>
              <a:t>hoạt động như thế nào ?</a:t>
            </a:r>
          </a:p>
        </p:txBody>
      </p:sp>
      <p:cxnSp>
        <p:nvCxnSpPr>
          <p:cNvPr id="132" name="Google Shape;132;p5"/>
          <p:cNvCxnSpPr/>
          <p:nvPr/>
        </p:nvCxnSpPr>
        <p:spPr>
          <a:xfrm>
            <a:off x="772325" y="-23800"/>
            <a:ext cx="0" cy="447600"/>
          </a:xfrm>
          <a:prstGeom prst="straightConnector1">
            <a:avLst/>
          </a:prstGeom>
          <a:noFill/>
          <a:ln w="19050" cap="flat" cmpd="sng">
            <a:solidFill>
              <a:srgbClr val="B3A29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4" name="Google Shape;134;p5"/>
          <p:cNvSpPr txBox="1"/>
          <p:nvPr/>
        </p:nvSpPr>
        <p:spPr>
          <a:xfrm>
            <a:off x="1349325" y="1057500"/>
            <a:ext cx="41646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800" b="1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  <p:pic>
        <p:nvPicPr>
          <p:cNvPr id="10" name="Picture 9" descr="kubernetes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5412" y="1497499"/>
            <a:ext cx="7420134" cy="362841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91934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5"/>
          <p:cNvSpPr txBox="1"/>
          <p:nvPr/>
        </p:nvSpPr>
        <p:spPr>
          <a:xfrm>
            <a:off x="610475" y="371750"/>
            <a:ext cx="4735248" cy="7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SzPts val="2200"/>
            </a:pPr>
            <a:r>
              <a:rPr lang="en-US" sz="2800" b="1" dirty="0" smtClean="0">
                <a:solidFill>
                  <a:schemeClr val="accent1"/>
                </a:solidFill>
                <a:latin typeface="+mj-lt"/>
                <a:ea typeface="Roboto Mono"/>
                <a:cs typeface="Roboto Mono"/>
                <a:sym typeface="Roboto Mono"/>
              </a:rPr>
              <a:t>2. </a:t>
            </a:r>
            <a:r>
              <a:rPr lang="vi-VN" sz="2800" b="1" dirty="0" smtClean="0">
                <a:solidFill>
                  <a:schemeClr val="accent1"/>
                </a:solidFill>
                <a:latin typeface="+mj-lt"/>
                <a:ea typeface="Roboto Mono"/>
                <a:cs typeface="Roboto Mono"/>
                <a:sym typeface="Roboto Mono"/>
              </a:rPr>
              <a:t>K8s </a:t>
            </a:r>
            <a:r>
              <a:rPr lang="vi-VN" sz="2800" b="1" dirty="0">
                <a:solidFill>
                  <a:schemeClr val="accent1"/>
                </a:solidFill>
                <a:latin typeface="+mj-lt"/>
                <a:ea typeface="Roboto Mono"/>
                <a:cs typeface="Roboto Mono"/>
                <a:sym typeface="Roboto Mono"/>
              </a:rPr>
              <a:t>hoạt động như thế nào ?</a:t>
            </a:r>
          </a:p>
        </p:txBody>
      </p:sp>
      <p:cxnSp>
        <p:nvCxnSpPr>
          <p:cNvPr id="132" name="Google Shape;132;p5"/>
          <p:cNvCxnSpPr/>
          <p:nvPr/>
        </p:nvCxnSpPr>
        <p:spPr>
          <a:xfrm>
            <a:off x="772325" y="-23800"/>
            <a:ext cx="0" cy="447600"/>
          </a:xfrm>
          <a:prstGeom prst="straightConnector1">
            <a:avLst/>
          </a:prstGeom>
          <a:noFill/>
          <a:ln w="19050" cap="flat" cmpd="sng">
            <a:solidFill>
              <a:srgbClr val="B3A29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4" name="Google Shape;134;p5"/>
          <p:cNvSpPr txBox="1"/>
          <p:nvPr/>
        </p:nvSpPr>
        <p:spPr>
          <a:xfrm>
            <a:off x="330496" y="3414109"/>
            <a:ext cx="1974168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 smtClean="0">
                <a:solidFill>
                  <a:srgbClr val="00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K8s &gt;= 1.22</a:t>
            </a:r>
            <a:endParaRPr sz="1800" b="1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  <p:pic>
        <p:nvPicPr>
          <p:cNvPr id="6" name="Picture 5" descr="cri-o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930" y="1787700"/>
            <a:ext cx="8194431" cy="382191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91264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5"/>
          <p:cNvSpPr txBox="1"/>
          <p:nvPr/>
        </p:nvSpPr>
        <p:spPr>
          <a:xfrm>
            <a:off x="610474" y="371750"/>
            <a:ext cx="5466475" cy="7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SzPts val="2200"/>
            </a:pPr>
            <a:r>
              <a:rPr lang="en-US" sz="2800" b="1" dirty="0" smtClean="0">
                <a:solidFill>
                  <a:schemeClr val="accent1"/>
                </a:solidFill>
                <a:latin typeface="+mj-lt"/>
                <a:ea typeface="Roboto Mono"/>
                <a:cs typeface="Roboto Mono"/>
                <a:sym typeface="Roboto Mono"/>
              </a:rPr>
              <a:t>2. </a:t>
            </a:r>
            <a:r>
              <a:rPr lang="vi-VN" sz="2800" b="1" dirty="0" smtClean="0">
                <a:solidFill>
                  <a:schemeClr val="accent1"/>
                </a:solidFill>
                <a:latin typeface="+mj-lt"/>
                <a:ea typeface="Roboto Mono"/>
                <a:cs typeface="Roboto Mono"/>
                <a:sym typeface="Roboto Mono"/>
              </a:rPr>
              <a:t>K8s </a:t>
            </a:r>
            <a:r>
              <a:rPr lang="vi-VN" sz="2800" b="1" dirty="0">
                <a:solidFill>
                  <a:schemeClr val="accent1"/>
                </a:solidFill>
                <a:latin typeface="+mj-lt"/>
                <a:ea typeface="Roboto Mono"/>
                <a:cs typeface="Roboto Mono"/>
                <a:sym typeface="Roboto Mono"/>
              </a:rPr>
              <a:t>hoạt động như thế nào ?</a:t>
            </a:r>
          </a:p>
        </p:txBody>
      </p:sp>
      <p:cxnSp>
        <p:nvCxnSpPr>
          <p:cNvPr id="132" name="Google Shape;132;p5"/>
          <p:cNvCxnSpPr/>
          <p:nvPr/>
        </p:nvCxnSpPr>
        <p:spPr>
          <a:xfrm>
            <a:off x="772325" y="-23800"/>
            <a:ext cx="0" cy="447600"/>
          </a:xfrm>
          <a:prstGeom prst="straightConnector1">
            <a:avLst/>
          </a:prstGeom>
          <a:noFill/>
          <a:ln w="19050" cap="flat" cmpd="sng">
            <a:solidFill>
              <a:srgbClr val="B3A29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4" name="Google Shape;134;p5"/>
          <p:cNvSpPr txBox="1"/>
          <p:nvPr/>
        </p:nvSpPr>
        <p:spPr>
          <a:xfrm>
            <a:off x="250285" y="3501762"/>
            <a:ext cx="1974168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393832" y="1424693"/>
            <a:ext cx="52245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liên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sinh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thái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72325" y="2332211"/>
            <a:ext cx="10519226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Ansible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: Deploy container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tới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Kuberneses</a:t>
            </a:r>
            <a:endParaRPr lang="en-US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Fluentd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Gửi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log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containter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Kubernetes</a:t>
            </a:r>
          </a:p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Prometheus : Monitor Kubernetes</a:t>
            </a:r>
          </a:p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Jenkin : Deploy container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đến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Kubernetes</a:t>
            </a:r>
          </a:p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OpenStack :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Cấu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trúc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k8s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liên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Cloud</a:t>
            </a:r>
          </a:p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K9s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cụ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dòng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lệnh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Kubernetes Cluster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trực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quan</a:t>
            </a:r>
            <a:endParaRPr lang="en-US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9216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6"/>
          <p:cNvSpPr txBox="1"/>
          <p:nvPr/>
        </p:nvSpPr>
        <p:spPr>
          <a:xfrm>
            <a:off x="3610849" y="2667275"/>
            <a:ext cx="5289163" cy="7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800" b="1" i="0" u="none" strike="noStrike" cap="none" dirty="0" smtClean="0">
                <a:solidFill>
                  <a:schemeClr val="accent1"/>
                </a:solidFill>
                <a:latin typeface="Times New Roman" panose="02020603050405020304" pitchFamily="18" charset="0"/>
                <a:ea typeface="Roboto Mono"/>
                <a:cs typeface="Times New Roman" panose="02020603050405020304" pitchFamily="18" charset="0"/>
                <a:sym typeface="Roboto Mono"/>
              </a:rPr>
              <a:t>Demo </a:t>
            </a:r>
            <a:r>
              <a:rPr lang="en-US" sz="2800" b="1" i="0" u="none" strike="noStrike" cap="none" dirty="0" err="1" smtClean="0">
                <a:solidFill>
                  <a:schemeClr val="accent1"/>
                </a:solidFill>
                <a:latin typeface="Times New Roman" panose="02020603050405020304" pitchFamily="18" charset="0"/>
                <a:ea typeface="Roboto Mono"/>
                <a:cs typeface="Times New Roman" panose="02020603050405020304" pitchFamily="18" charset="0"/>
                <a:sym typeface="Roboto Mono"/>
              </a:rPr>
              <a:t>triển</a:t>
            </a:r>
            <a:r>
              <a:rPr lang="en-US" sz="2800" b="1" i="0" u="none" strike="noStrike" cap="none" dirty="0" smtClean="0">
                <a:solidFill>
                  <a:schemeClr val="accent1"/>
                </a:solidFill>
                <a:latin typeface="Times New Roman" panose="02020603050405020304" pitchFamily="18" charset="0"/>
                <a:ea typeface="Roboto Mono"/>
                <a:cs typeface="Times New Roman" panose="02020603050405020304" pitchFamily="18" charset="0"/>
                <a:sym typeface="Roboto Mono"/>
              </a:rPr>
              <a:t> </a:t>
            </a:r>
            <a:r>
              <a:rPr lang="en-US" sz="2800" b="1" i="0" u="none" strike="noStrike" cap="none" dirty="0" err="1" smtClean="0">
                <a:solidFill>
                  <a:schemeClr val="accent1"/>
                </a:solidFill>
                <a:latin typeface="Times New Roman" panose="02020603050405020304" pitchFamily="18" charset="0"/>
                <a:ea typeface="Roboto Mono"/>
                <a:cs typeface="Times New Roman" panose="02020603050405020304" pitchFamily="18" charset="0"/>
                <a:sym typeface="Roboto Mono"/>
              </a:rPr>
              <a:t>khai</a:t>
            </a:r>
            <a:r>
              <a:rPr lang="en-US" sz="2800" b="1" i="0" u="none" strike="noStrike" cap="none" dirty="0" smtClean="0">
                <a:solidFill>
                  <a:schemeClr val="accent1"/>
                </a:solidFill>
                <a:latin typeface="Times New Roman" panose="02020603050405020304" pitchFamily="18" charset="0"/>
                <a:ea typeface="Roboto Mono"/>
                <a:cs typeface="Times New Roman" panose="02020603050405020304" pitchFamily="18" charset="0"/>
                <a:sym typeface="Roboto Mono"/>
              </a:rPr>
              <a:t> Nginx </a:t>
            </a:r>
            <a:r>
              <a:rPr lang="en-US" sz="2800" b="1" i="0" u="none" strike="noStrike" cap="none" dirty="0" err="1" smtClean="0">
                <a:solidFill>
                  <a:schemeClr val="accent1"/>
                </a:solidFill>
                <a:latin typeface="Times New Roman" panose="02020603050405020304" pitchFamily="18" charset="0"/>
                <a:ea typeface="Roboto Mono"/>
                <a:cs typeface="Times New Roman" panose="02020603050405020304" pitchFamily="18" charset="0"/>
                <a:sym typeface="Roboto Mono"/>
              </a:rPr>
              <a:t>trên</a:t>
            </a:r>
            <a:r>
              <a:rPr lang="en-US" sz="2800" b="1" i="0" u="none" strike="noStrike" cap="none" dirty="0" smtClean="0">
                <a:solidFill>
                  <a:schemeClr val="accent1"/>
                </a:solidFill>
                <a:latin typeface="Times New Roman" panose="02020603050405020304" pitchFamily="18" charset="0"/>
                <a:ea typeface="Roboto Mono"/>
                <a:cs typeface="Times New Roman" panose="02020603050405020304" pitchFamily="18" charset="0"/>
                <a:sym typeface="Roboto Mono"/>
              </a:rPr>
              <a:t> K8S</a:t>
            </a:r>
            <a:endParaRPr sz="2800" b="1" i="0" u="none" strike="noStrike" cap="none" dirty="0">
              <a:solidFill>
                <a:schemeClr val="accent1"/>
              </a:solidFill>
              <a:latin typeface="Times New Roman" panose="02020603050405020304" pitchFamily="18" charset="0"/>
              <a:ea typeface="Roboto Mono"/>
              <a:cs typeface="Times New Roman" panose="02020603050405020304" pitchFamily="18" charset="0"/>
              <a:sym typeface="Roboto Mono"/>
            </a:endParaRPr>
          </a:p>
        </p:txBody>
      </p:sp>
      <p:cxnSp>
        <p:nvCxnSpPr>
          <p:cNvPr id="148" name="Google Shape;148;p6"/>
          <p:cNvCxnSpPr/>
          <p:nvPr/>
        </p:nvCxnSpPr>
        <p:spPr>
          <a:xfrm>
            <a:off x="772325" y="-23800"/>
            <a:ext cx="0" cy="447600"/>
          </a:xfrm>
          <a:prstGeom prst="straightConnector1">
            <a:avLst/>
          </a:prstGeom>
          <a:noFill/>
          <a:ln w="19050" cap="flat" cmpd="sng">
            <a:solidFill>
              <a:srgbClr val="B3A29A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"/>
          <p:cNvSpPr txBox="1"/>
          <p:nvPr/>
        </p:nvSpPr>
        <p:spPr>
          <a:xfrm>
            <a:off x="462902" y="371745"/>
            <a:ext cx="25584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 dirty="0">
                <a:solidFill>
                  <a:schemeClr val="accent1"/>
                </a:solidFill>
                <a:latin typeface="Times New Roman" panose="02020603050405020304" pitchFamily="18" charset="0"/>
                <a:ea typeface="Roboto Mono"/>
                <a:cs typeface="Times New Roman" panose="02020603050405020304" pitchFamily="18" charset="0"/>
                <a:sym typeface="Roboto Mono"/>
              </a:rPr>
              <a:t>NỘI DUNG</a:t>
            </a:r>
            <a:endParaRPr sz="2200" b="1" i="0" u="none" strike="noStrike" cap="none" dirty="0">
              <a:solidFill>
                <a:schemeClr val="accent1"/>
              </a:solidFill>
              <a:latin typeface="Times New Roman" panose="02020603050405020304" pitchFamily="18" charset="0"/>
              <a:ea typeface="Roboto Mono"/>
              <a:cs typeface="Times New Roman" panose="02020603050405020304" pitchFamily="18" charset="0"/>
              <a:sym typeface="Roboto Mono"/>
            </a:endParaRPr>
          </a:p>
        </p:txBody>
      </p:sp>
      <p:sp>
        <p:nvSpPr>
          <p:cNvPr id="92" name="Google Shape;92;p2"/>
          <p:cNvSpPr txBox="1"/>
          <p:nvPr/>
        </p:nvSpPr>
        <p:spPr>
          <a:xfrm>
            <a:off x="2189285" y="1431570"/>
            <a:ext cx="4359667" cy="67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3600" b="1" dirty="0" err="1" smtClean="0">
                <a:solidFill>
                  <a:srgbClr val="2E1B11"/>
                </a:solidFill>
                <a:latin typeface="Times New Roman" panose="02020603050405020304" pitchFamily="18" charset="0"/>
                <a:ea typeface="Roboto Mono"/>
                <a:cs typeface="Times New Roman" panose="02020603050405020304" pitchFamily="18" charset="0"/>
                <a:sym typeface="Roboto Mono"/>
              </a:rPr>
              <a:t>Tổng</a:t>
            </a:r>
            <a:r>
              <a:rPr lang="en-US" sz="3600" b="1" dirty="0" smtClean="0">
                <a:solidFill>
                  <a:srgbClr val="2E1B11"/>
                </a:solidFill>
                <a:latin typeface="Times New Roman" panose="02020603050405020304" pitchFamily="18" charset="0"/>
                <a:ea typeface="Roboto Mono"/>
                <a:cs typeface="Times New Roman" panose="02020603050405020304" pitchFamily="18" charset="0"/>
                <a:sym typeface="Roboto Mono"/>
              </a:rPr>
              <a:t> </a:t>
            </a:r>
            <a:r>
              <a:rPr lang="en-US" sz="3600" b="1" dirty="0" err="1" smtClean="0">
                <a:solidFill>
                  <a:srgbClr val="2E1B11"/>
                </a:solidFill>
                <a:latin typeface="Times New Roman" panose="02020603050405020304" pitchFamily="18" charset="0"/>
                <a:ea typeface="Roboto Mono"/>
                <a:cs typeface="Times New Roman" panose="02020603050405020304" pitchFamily="18" charset="0"/>
                <a:sym typeface="Roboto Mono"/>
              </a:rPr>
              <a:t>quan</a:t>
            </a:r>
            <a:r>
              <a:rPr lang="en-US" sz="3600" b="1" dirty="0" smtClean="0">
                <a:solidFill>
                  <a:srgbClr val="2E1B11"/>
                </a:solidFill>
                <a:latin typeface="Times New Roman" panose="02020603050405020304" pitchFamily="18" charset="0"/>
                <a:ea typeface="Roboto Mono"/>
                <a:cs typeface="Times New Roman" panose="02020603050405020304" pitchFamily="18" charset="0"/>
                <a:sym typeface="Roboto Mono"/>
              </a:rPr>
              <a:t> </a:t>
            </a:r>
            <a:r>
              <a:rPr lang="en-US" sz="3600" b="1" dirty="0" err="1" smtClean="0">
                <a:solidFill>
                  <a:srgbClr val="2E1B11"/>
                </a:solidFill>
                <a:latin typeface="Times New Roman" panose="02020603050405020304" pitchFamily="18" charset="0"/>
                <a:ea typeface="Roboto Mono"/>
                <a:cs typeface="Times New Roman" panose="02020603050405020304" pitchFamily="18" charset="0"/>
                <a:sym typeface="Roboto Mono"/>
              </a:rPr>
              <a:t>về</a:t>
            </a:r>
            <a:r>
              <a:rPr lang="en-US" sz="3600" b="1" dirty="0" smtClean="0">
                <a:solidFill>
                  <a:srgbClr val="2E1B11"/>
                </a:solidFill>
                <a:latin typeface="Times New Roman" panose="02020603050405020304" pitchFamily="18" charset="0"/>
                <a:ea typeface="Roboto Mono"/>
                <a:cs typeface="Times New Roman" panose="02020603050405020304" pitchFamily="18" charset="0"/>
                <a:sym typeface="Roboto Mono"/>
              </a:rPr>
              <a:t> K8s</a:t>
            </a:r>
            <a:endParaRPr sz="3600" b="1" i="0" u="none" strike="noStrike" cap="none" dirty="0">
              <a:solidFill>
                <a:srgbClr val="2E1B11"/>
              </a:solidFill>
              <a:latin typeface="Times New Roman" panose="02020603050405020304" pitchFamily="18" charset="0"/>
              <a:ea typeface="Roboto Mono"/>
              <a:cs typeface="Times New Roman" panose="02020603050405020304" pitchFamily="18" charset="0"/>
              <a:sym typeface="Roboto Mono"/>
            </a:endParaRPr>
          </a:p>
        </p:txBody>
      </p:sp>
      <p:sp>
        <p:nvSpPr>
          <p:cNvPr id="93" name="Google Shape;93;p2"/>
          <p:cNvSpPr txBox="1"/>
          <p:nvPr/>
        </p:nvSpPr>
        <p:spPr>
          <a:xfrm>
            <a:off x="7626301" y="1431572"/>
            <a:ext cx="1346100" cy="67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US" sz="4800" b="1" i="0" u="none" strike="noStrike" cap="none">
                <a:solidFill>
                  <a:srgbClr val="B3A29A"/>
                </a:solidFill>
                <a:latin typeface="Times New Roman" panose="02020603050405020304" pitchFamily="18" charset="0"/>
                <a:ea typeface="Abel"/>
                <a:cs typeface="Times New Roman" panose="02020603050405020304" pitchFamily="18" charset="0"/>
                <a:sym typeface="Abel"/>
              </a:rPr>
              <a:t>01</a:t>
            </a:r>
            <a:endParaRPr sz="4800" b="1" i="0" u="none" strike="noStrike" cap="none">
              <a:solidFill>
                <a:srgbClr val="B3A29A"/>
              </a:solidFill>
              <a:latin typeface="Times New Roman" panose="02020603050405020304" pitchFamily="18" charset="0"/>
              <a:ea typeface="Abel"/>
              <a:cs typeface="Times New Roman" panose="02020603050405020304" pitchFamily="18" charset="0"/>
              <a:sym typeface="Abel"/>
            </a:endParaRPr>
          </a:p>
        </p:txBody>
      </p:sp>
      <p:sp>
        <p:nvSpPr>
          <p:cNvPr id="94" name="Google Shape;94;p2"/>
          <p:cNvSpPr txBox="1"/>
          <p:nvPr/>
        </p:nvSpPr>
        <p:spPr>
          <a:xfrm>
            <a:off x="462903" y="2740750"/>
            <a:ext cx="6086048" cy="67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r">
              <a:buSzPts val="1800"/>
            </a:pPr>
            <a:r>
              <a:rPr lang="vi-VN" sz="3600" b="1" dirty="0">
                <a:solidFill>
                  <a:srgbClr val="2E1B11"/>
                </a:solidFill>
                <a:latin typeface="Times New Roman" panose="02020603050405020304" pitchFamily="18" charset="0"/>
                <a:ea typeface="Roboto Mono"/>
                <a:cs typeface="Times New Roman" panose="02020603050405020304" pitchFamily="18" charset="0"/>
                <a:sym typeface="Roboto Mono"/>
              </a:rPr>
              <a:t>K8s hoạt động như thế nào ?</a:t>
            </a:r>
          </a:p>
        </p:txBody>
      </p:sp>
      <p:sp>
        <p:nvSpPr>
          <p:cNvPr id="95" name="Google Shape;95;p2"/>
          <p:cNvSpPr txBox="1"/>
          <p:nvPr/>
        </p:nvSpPr>
        <p:spPr>
          <a:xfrm>
            <a:off x="7626301" y="2781872"/>
            <a:ext cx="1346100" cy="67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US" sz="4800" b="1" i="0" u="none" strike="noStrike" cap="none" dirty="0">
                <a:solidFill>
                  <a:srgbClr val="B3A29A"/>
                </a:solidFill>
                <a:latin typeface="Times New Roman" panose="02020603050405020304" pitchFamily="18" charset="0"/>
                <a:ea typeface="Abel"/>
                <a:cs typeface="Times New Roman" panose="02020603050405020304" pitchFamily="18" charset="0"/>
                <a:sym typeface="Abel"/>
              </a:rPr>
              <a:t>02</a:t>
            </a:r>
            <a:endParaRPr sz="4800" b="1" i="0" u="none" strike="noStrike" cap="none" dirty="0">
              <a:solidFill>
                <a:srgbClr val="B3A29A"/>
              </a:solidFill>
              <a:latin typeface="Times New Roman" panose="02020603050405020304" pitchFamily="18" charset="0"/>
              <a:ea typeface="Abel"/>
              <a:cs typeface="Times New Roman" panose="02020603050405020304" pitchFamily="18" charset="0"/>
              <a:sym typeface="Abel"/>
            </a:endParaRPr>
          </a:p>
        </p:txBody>
      </p:sp>
      <p:sp>
        <p:nvSpPr>
          <p:cNvPr id="96" name="Google Shape;96;p2"/>
          <p:cNvSpPr txBox="1"/>
          <p:nvPr/>
        </p:nvSpPr>
        <p:spPr>
          <a:xfrm>
            <a:off x="7626301" y="4132164"/>
            <a:ext cx="1346100" cy="67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US" sz="4800" b="1" i="0" u="none" strike="noStrike" cap="none" dirty="0">
                <a:solidFill>
                  <a:srgbClr val="B3A29A"/>
                </a:solidFill>
                <a:latin typeface="Times New Roman" panose="02020603050405020304" pitchFamily="18" charset="0"/>
                <a:ea typeface="Abel"/>
                <a:cs typeface="Times New Roman" panose="02020603050405020304" pitchFamily="18" charset="0"/>
                <a:sym typeface="Abel"/>
              </a:rPr>
              <a:t>03</a:t>
            </a:r>
            <a:endParaRPr sz="4800" b="1" i="0" u="none" strike="noStrike" cap="none" dirty="0">
              <a:solidFill>
                <a:srgbClr val="B3A29A"/>
              </a:solidFill>
              <a:latin typeface="Times New Roman" panose="02020603050405020304" pitchFamily="18" charset="0"/>
              <a:ea typeface="Abel"/>
              <a:cs typeface="Times New Roman" panose="02020603050405020304" pitchFamily="18" charset="0"/>
              <a:sym typeface="Abel"/>
            </a:endParaRPr>
          </a:p>
        </p:txBody>
      </p:sp>
      <p:sp>
        <p:nvSpPr>
          <p:cNvPr id="97" name="Google Shape;97;p2"/>
          <p:cNvSpPr txBox="1"/>
          <p:nvPr/>
        </p:nvSpPr>
        <p:spPr>
          <a:xfrm>
            <a:off x="3937152" y="4049934"/>
            <a:ext cx="2611800" cy="67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3600" b="1" dirty="0" smtClean="0">
                <a:solidFill>
                  <a:srgbClr val="2E1B11"/>
                </a:solidFill>
                <a:latin typeface="Times New Roman" panose="02020603050405020304" pitchFamily="18" charset="0"/>
                <a:ea typeface="Roboto Mono"/>
                <a:cs typeface="Times New Roman" panose="02020603050405020304" pitchFamily="18" charset="0"/>
                <a:sym typeface="Roboto Mono"/>
              </a:rPr>
              <a:t>Demo</a:t>
            </a:r>
            <a:r>
              <a:rPr lang="en-US" sz="3600" b="1" i="0" u="none" strike="noStrike" cap="none" dirty="0" smtClean="0">
                <a:solidFill>
                  <a:srgbClr val="2E1B11"/>
                </a:solidFill>
                <a:latin typeface="Times New Roman" panose="02020603050405020304" pitchFamily="18" charset="0"/>
                <a:ea typeface="Roboto Mono"/>
                <a:cs typeface="Times New Roman" panose="02020603050405020304" pitchFamily="18" charset="0"/>
                <a:sym typeface="Roboto Mono"/>
              </a:rPr>
              <a:t> </a:t>
            </a:r>
            <a:endParaRPr sz="3600" b="1" i="0" u="none" strike="noStrike" cap="none" dirty="0">
              <a:solidFill>
                <a:srgbClr val="2E1B11"/>
              </a:solidFill>
              <a:latin typeface="Times New Roman" panose="02020603050405020304" pitchFamily="18" charset="0"/>
              <a:ea typeface="Roboto Mono"/>
              <a:cs typeface="Times New Roman" panose="02020603050405020304" pitchFamily="18" charset="0"/>
              <a:sym typeface="Roboto Mono"/>
            </a:endParaRPr>
          </a:p>
        </p:txBody>
      </p:sp>
      <p:cxnSp>
        <p:nvCxnSpPr>
          <p:cNvPr id="98" name="Google Shape;98;p2"/>
          <p:cNvCxnSpPr/>
          <p:nvPr/>
        </p:nvCxnSpPr>
        <p:spPr>
          <a:xfrm>
            <a:off x="7352850" y="67775"/>
            <a:ext cx="0" cy="6098400"/>
          </a:xfrm>
          <a:prstGeom prst="straightConnector1">
            <a:avLst/>
          </a:prstGeom>
          <a:noFill/>
          <a:ln w="19050" cap="flat" cmpd="sng">
            <a:solidFill>
              <a:srgbClr val="B3A29A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9" name="Google Shape;99;p2"/>
          <p:cNvCxnSpPr/>
          <p:nvPr/>
        </p:nvCxnSpPr>
        <p:spPr>
          <a:xfrm rot="10800000">
            <a:off x="7025145" y="1766674"/>
            <a:ext cx="424500" cy="0"/>
          </a:xfrm>
          <a:prstGeom prst="straightConnector1">
            <a:avLst/>
          </a:prstGeom>
          <a:noFill/>
          <a:ln w="19050" cap="flat" cmpd="sng">
            <a:solidFill>
              <a:srgbClr val="B3A29A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0" name="Google Shape;100;p2"/>
          <p:cNvCxnSpPr/>
          <p:nvPr/>
        </p:nvCxnSpPr>
        <p:spPr>
          <a:xfrm rot="10800000">
            <a:off x="6975945" y="3116974"/>
            <a:ext cx="424500" cy="0"/>
          </a:xfrm>
          <a:prstGeom prst="straightConnector1">
            <a:avLst/>
          </a:prstGeom>
          <a:noFill/>
          <a:ln w="19050" cap="flat" cmpd="sng">
            <a:solidFill>
              <a:srgbClr val="B3A29A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1" name="Google Shape;101;p2"/>
          <p:cNvCxnSpPr/>
          <p:nvPr/>
        </p:nvCxnSpPr>
        <p:spPr>
          <a:xfrm rot="10800000">
            <a:off x="7025145" y="4467266"/>
            <a:ext cx="424500" cy="0"/>
          </a:xfrm>
          <a:prstGeom prst="straightConnector1">
            <a:avLst/>
          </a:prstGeom>
          <a:noFill/>
          <a:ln w="19050" cap="flat" cmpd="sng">
            <a:solidFill>
              <a:srgbClr val="B3A29A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2" name="Google Shape;102;p2"/>
          <p:cNvCxnSpPr/>
          <p:nvPr/>
        </p:nvCxnSpPr>
        <p:spPr>
          <a:xfrm>
            <a:off x="772325" y="-23800"/>
            <a:ext cx="0" cy="447600"/>
          </a:xfrm>
          <a:prstGeom prst="straightConnector1">
            <a:avLst/>
          </a:prstGeom>
          <a:noFill/>
          <a:ln w="19050" cap="flat" cmpd="sng">
            <a:solidFill>
              <a:srgbClr val="B3A29A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03" name="Google Shape;103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10784000" y="355850"/>
            <a:ext cx="978000" cy="97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6"/>
          <p:cNvSpPr txBox="1"/>
          <p:nvPr/>
        </p:nvSpPr>
        <p:spPr>
          <a:xfrm>
            <a:off x="610474" y="371750"/>
            <a:ext cx="5289163" cy="7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800" b="1" i="0" u="none" strike="noStrike" cap="none" dirty="0" smtClean="0">
                <a:solidFill>
                  <a:schemeClr val="accent1"/>
                </a:solidFill>
                <a:latin typeface="Times New Roman" panose="02020603050405020304" pitchFamily="18" charset="0"/>
                <a:ea typeface="Roboto Mono"/>
                <a:cs typeface="Times New Roman" panose="02020603050405020304" pitchFamily="18" charset="0"/>
                <a:sym typeface="Roboto Mono"/>
              </a:rPr>
              <a:t>Demo </a:t>
            </a:r>
            <a:r>
              <a:rPr lang="en-US" sz="2800" b="1" i="0" u="none" strike="noStrike" cap="none" dirty="0" err="1" smtClean="0">
                <a:solidFill>
                  <a:schemeClr val="accent1"/>
                </a:solidFill>
                <a:latin typeface="Times New Roman" panose="02020603050405020304" pitchFamily="18" charset="0"/>
                <a:ea typeface="Roboto Mono"/>
                <a:cs typeface="Times New Roman" panose="02020603050405020304" pitchFamily="18" charset="0"/>
                <a:sym typeface="Roboto Mono"/>
              </a:rPr>
              <a:t>triển</a:t>
            </a:r>
            <a:r>
              <a:rPr lang="en-US" sz="2800" b="1" i="0" u="none" strike="noStrike" cap="none" dirty="0" smtClean="0">
                <a:solidFill>
                  <a:schemeClr val="accent1"/>
                </a:solidFill>
                <a:latin typeface="Times New Roman" panose="02020603050405020304" pitchFamily="18" charset="0"/>
                <a:ea typeface="Roboto Mono"/>
                <a:cs typeface="Times New Roman" panose="02020603050405020304" pitchFamily="18" charset="0"/>
                <a:sym typeface="Roboto Mono"/>
              </a:rPr>
              <a:t> </a:t>
            </a:r>
            <a:r>
              <a:rPr lang="en-US" sz="2800" b="1" i="0" u="none" strike="noStrike" cap="none" dirty="0" err="1" smtClean="0">
                <a:solidFill>
                  <a:schemeClr val="accent1"/>
                </a:solidFill>
                <a:latin typeface="Times New Roman" panose="02020603050405020304" pitchFamily="18" charset="0"/>
                <a:ea typeface="Roboto Mono"/>
                <a:cs typeface="Times New Roman" panose="02020603050405020304" pitchFamily="18" charset="0"/>
                <a:sym typeface="Roboto Mono"/>
              </a:rPr>
              <a:t>khai</a:t>
            </a:r>
            <a:r>
              <a:rPr lang="en-US" sz="2800" b="1" i="0" u="none" strike="noStrike" cap="none" dirty="0" smtClean="0">
                <a:solidFill>
                  <a:schemeClr val="accent1"/>
                </a:solidFill>
                <a:latin typeface="Times New Roman" panose="02020603050405020304" pitchFamily="18" charset="0"/>
                <a:ea typeface="Roboto Mono"/>
                <a:cs typeface="Times New Roman" panose="02020603050405020304" pitchFamily="18" charset="0"/>
                <a:sym typeface="Roboto Mono"/>
              </a:rPr>
              <a:t> app </a:t>
            </a:r>
            <a:r>
              <a:rPr lang="en-US" sz="2800" b="1" i="0" u="none" strike="noStrike" cap="none" dirty="0" err="1" smtClean="0">
                <a:solidFill>
                  <a:schemeClr val="accent1"/>
                </a:solidFill>
                <a:latin typeface="Times New Roman" panose="02020603050405020304" pitchFamily="18" charset="0"/>
                <a:ea typeface="Roboto Mono"/>
                <a:cs typeface="Times New Roman" panose="02020603050405020304" pitchFamily="18" charset="0"/>
                <a:sym typeface="Roboto Mono"/>
              </a:rPr>
              <a:t>trên</a:t>
            </a:r>
            <a:r>
              <a:rPr lang="en-US" sz="2800" b="1" i="0" u="none" strike="noStrike" cap="none" dirty="0" smtClean="0">
                <a:solidFill>
                  <a:schemeClr val="accent1"/>
                </a:solidFill>
                <a:latin typeface="Times New Roman" panose="02020603050405020304" pitchFamily="18" charset="0"/>
                <a:ea typeface="Roboto Mono"/>
                <a:cs typeface="Times New Roman" panose="02020603050405020304" pitchFamily="18" charset="0"/>
                <a:sym typeface="Roboto Mono"/>
              </a:rPr>
              <a:t> K8S</a:t>
            </a:r>
            <a:endParaRPr sz="2800" b="1" i="0" u="none" strike="noStrike" cap="none" dirty="0">
              <a:solidFill>
                <a:schemeClr val="accent1"/>
              </a:solidFill>
              <a:latin typeface="Times New Roman" panose="02020603050405020304" pitchFamily="18" charset="0"/>
              <a:ea typeface="Roboto Mono"/>
              <a:cs typeface="Times New Roman" panose="02020603050405020304" pitchFamily="18" charset="0"/>
              <a:sym typeface="Roboto Mono"/>
            </a:endParaRPr>
          </a:p>
        </p:txBody>
      </p:sp>
      <p:cxnSp>
        <p:nvCxnSpPr>
          <p:cNvPr id="148" name="Google Shape;148;p6"/>
          <p:cNvCxnSpPr/>
          <p:nvPr/>
        </p:nvCxnSpPr>
        <p:spPr>
          <a:xfrm>
            <a:off x="772325" y="-23800"/>
            <a:ext cx="0" cy="447600"/>
          </a:xfrm>
          <a:prstGeom prst="straightConnector1">
            <a:avLst/>
          </a:prstGeom>
          <a:noFill/>
          <a:ln w="19050" cap="flat" cmpd="sng">
            <a:solidFill>
              <a:srgbClr val="B3A29A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1324" y="1805469"/>
            <a:ext cx="6543675" cy="45053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729478" y="1137923"/>
            <a:ext cx="52549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controllers/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nginx-deployment.yaml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132499" y="2639255"/>
            <a:ext cx="753427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apiVersion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Phiên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bản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nào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API Kubernetes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bạn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đang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đối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tượng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này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kind -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Loại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đối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tượng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bạn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muốn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metadata-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giúp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xác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định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duy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nhất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đối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tượng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bao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gồm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i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name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chuỗi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i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UID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tùy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chọn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i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namespace</a:t>
            </a:r>
            <a:endParaRPr lang="en-US" sz="1800" b="1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spec -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Trạng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thái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bạn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mong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muốn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đối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đối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tượng</a:t>
            </a:r>
            <a:endParaRPr lang="en-US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Tìm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hiểu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thêm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: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https://kubernetes.io/docs/reference/generated/kubernetes-api/v1.20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/</a:t>
            </a:r>
            <a:endParaRPr lang="en-US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583043" y="334234"/>
            <a:ext cx="200728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ile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đặc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tả</a:t>
            </a:r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90625" y="1192099"/>
            <a:ext cx="28424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Xác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định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nhãn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3432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1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6"/>
          <p:cNvSpPr txBox="1"/>
          <p:nvPr/>
        </p:nvSpPr>
        <p:spPr>
          <a:xfrm>
            <a:off x="610474" y="371750"/>
            <a:ext cx="5289163" cy="7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800" b="1" i="0" u="none" strike="noStrike" cap="none" dirty="0" smtClean="0">
                <a:solidFill>
                  <a:schemeClr val="accent1"/>
                </a:solidFill>
                <a:latin typeface="Times New Roman" panose="02020603050405020304" pitchFamily="18" charset="0"/>
                <a:ea typeface="Roboto Mono"/>
                <a:cs typeface="Times New Roman" panose="02020603050405020304" pitchFamily="18" charset="0"/>
                <a:sym typeface="Roboto Mono"/>
              </a:rPr>
              <a:t>Demo </a:t>
            </a:r>
            <a:r>
              <a:rPr lang="en-US" sz="2800" b="1" i="0" u="none" strike="noStrike" cap="none" dirty="0" err="1" smtClean="0">
                <a:solidFill>
                  <a:schemeClr val="accent1"/>
                </a:solidFill>
                <a:latin typeface="Times New Roman" panose="02020603050405020304" pitchFamily="18" charset="0"/>
                <a:ea typeface="Roboto Mono"/>
                <a:cs typeface="Times New Roman" panose="02020603050405020304" pitchFamily="18" charset="0"/>
                <a:sym typeface="Roboto Mono"/>
              </a:rPr>
              <a:t>triển</a:t>
            </a:r>
            <a:r>
              <a:rPr lang="en-US" sz="2800" b="1" i="0" u="none" strike="noStrike" cap="none" dirty="0" smtClean="0">
                <a:solidFill>
                  <a:schemeClr val="accent1"/>
                </a:solidFill>
                <a:latin typeface="Times New Roman" panose="02020603050405020304" pitchFamily="18" charset="0"/>
                <a:ea typeface="Roboto Mono"/>
                <a:cs typeface="Times New Roman" panose="02020603050405020304" pitchFamily="18" charset="0"/>
                <a:sym typeface="Roboto Mono"/>
              </a:rPr>
              <a:t> </a:t>
            </a:r>
            <a:r>
              <a:rPr lang="en-US" sz="2800" b="1" i="0" u="none" strike="noStrike" cap="none" dirty="0" err="1" smtClean="0">
                <a:solidFill>
                  <a:schemeClr val="accent1"/>
                </a:solidFill>
                <a:latin typeface="Times New Roman" panose="02020603050405020304" pitchFamily="18" charset="0"/>
                <a:ea typeface="Roboto Mono"/>
                <a:cs typeface="Times New Roman" panose="02020603050405020304" pitchFamily="18" charset="0"/>
                <a:sym typeface="Roboto Mono"/>
              </a:rPr>
              <a:t>khai</a:t>
            </a:r>
            <a:r>
              <a:rPr lang="en-US" sz="2800" b="1" i="0" u="none" strike="noStrike" cap="none" dirty="0" smtClean="0">
                <a:solidFill>
                  <a:schemeClr val="accent1"/>
                </a:solidFill>
                <a:latin typeface="Times New Roman" panose="02020603050405020304" pitchFamily="18" charset="0"/>
                <a:ea typeface="Roboto Mono"/>
                <a:cs typeface="Times New Roman" panose="02020603050405020304" pitchFamily="18" charset="0"/>
                <a:sym typeface="Roboto Mono"/>
              </a:rPr>
              <a:t> app </a:t>
            </a:r>
            <a:r>
              <a:rPr lang="en-US" sz="2800" b="1" i="0" u="none" strike="noStrike" cap="none" dirty="0" err="1" smtClean="0">
                <a:solidFill>
                  <a:schemeClr val="accent1"/>
                </a:solidFill>
                <a:latin typeface="Times New Roman" panose="02020603050405020304" pitchFamily="18" charset="0"/>
                <a:ea typeface="Roboto Mono"/>
                <a:cs typeface="Times New Roman" panose="02020603050405020304" pitchFamily="18" charset="0"/>
                <a:sym typeface="Roboto Mono"/>
              </a:rPr>
              <a:t>trên</a:t>
            </a:r>
            <a:r>
              <a:rPr lang="en-US" sz="2800" b="1" i="0" u="none" strike="noStrike" cap="none" dirty="0" smtClean="0">
                <a:solidFill>
                  <a:schemeClr val="accent1"/>
                </a:solidFill>
                <a:latin typeface="Times New Roman" panose="02020603050405020304" pitchFamily="18" charset="0"/>
                <a:ea typeface="Roboto Mono"/>
                <a:cs typeface="Times New Roman" panose="02020603050405020304" pitchFamily="18" charset="0"/>
                <a:sym typeface="Roboto Mono"/>
              </a:rPr>
              <a:t> K8S</a:t>
            </a:r>
            <a:endParaRPr sz="2800" b="1" i="0" u="none" strike="noStrike" cap="none" dirty="0">
              <a:solidFill>
                <a:schemeClr val="accent1"/>
              </a:solidFill>
              <a:latin typeface="Times New Roman" panose="02020603050405020304" pitchFamily="18" charset="0"/>
              <a:ea typeface="Roboto Mono"/>
              <a:cs typeface="Times New Roman" panose="02020603050405020304" pitchFamily="18" charset="0"/>
              <a:sym typeface="Roboto Mono"/>
            </a:endParaRPr>
          </a:p>
        </p:txBody>
      </p:sp>
      <p:cxnSp>
        <p:nvCxnSpPr>
          <p:cNvPr id="148" name="Google Shape;148;p6"/>
          <p:cNvCxnSpPr/>
          <p:nvPr/>
        </p:nvCxnSpPr>
        <p:spPr>
          <a:xfrm>
            <a:off x="772325" y="-23800"/>
            <a:ext cx="0" cy="447600"/>
          </a:xfrm>
          <a:prstGeom prst="straightConnector1">
            <a:avLst/>
          </a:prstGeom>
          <a:noFill/>
          <a:ln w="19050" cap="flat" cmpd="sng">
            <a:solidFill>
              <a:srgbClr val="B3A29A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525" y="1423987"/>
            <a:ext cx="9886950" cy="401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203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6"/>
          <p:cNvSpPr txBox="1"/>
          <p:nvPr/>
        </p:nvSpPr>
        <p:spPr>
          <a:xfrm>
            <a:off x="610474" y="371750"/>
            <a:ext cx="5289163" cy="7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800" b="1" i="0" u="none" strike="noStrike" cap="none" dirty="0" smtClean="0">
                <a:solidFill>
                  <a:schemeClr val="accent1"/>
                </a:solidFill>
                <a:latin typeface="Times New Roman" panose="02020603050405020304" pitchFamily="18" charset="0"/>
                <a:ea typeface="Roboto Mono"/>
                <a:cs typeface="Times New Roman" panose="02020603050405020304" pitchFamily="18" charset="0"/>
                <a:sym typeface="Roboto Mono"/>
              </a:rPr>
              <a:t>Demo </a:t>
            </a:r>
            <a:r>
              <a:rPr lang="en-US" sz="2800" b="1" i="0" u="none" strike="noStrike" cap="none" dirty="0" err="1" smtClean="0">
                <a:solidFill>
                  <a:schemeClr val="accent1"/>
                </a:solidFill>
                <a:latin typeface="Times New Roman" panose="02020603050405020304" pitchFamily="18" charset="0"/>
                <a:ea typeface="Roboto Mono"/>
                <a:cs typeface="Times New Roman" panose="02020603050405020304" pitchFamily="18" charset="0"/>
                <a:sym typeface="Roboto Mono"/>
              </a:rPr>
              <a:t>triển</a:t>
            </a:r>
            <a:r>
              <a:rPr lang="en-US" sz="2800" b="1" i="0" u="none" strike="noStrike" cap="none" dirty="0" smtClean="0">
                <a:solidFill>
                  <a:schemeClr val="accent1"/>
                </a:solidFill>
                <a:latin typeface="Times New Roman" panose="02020603050405020304" pitchFamily="18" charset="0"/>
                <a:ea typeface="Roboto Mono"/>
                <a:cs typeface="Times New Roman" panose="02020603050405020304" pitchFamily="18" charset="0"/>
                <a:sym typeface="Roboto Mono"/>
              </a:rPr>
              <a:t> </a:t>
            </a:r>
            <a:r>
              <a:rPr lang="en-US" sz="2800" b="1" i="0" u="none" strike="noStrike" cap="none" dirty="0" err="1" smtClean="0">
                <a:solidFill>
                  <a:schemeClr val="accent1"/>
                </a:solidFill>
                <a:latin typeface="Times New Roman" panose="02020603050405020304" pitchFamily="18" charset="0"/>
                <a:ea typeface="Roboto Mono"/>
                <a:cs typeface="Times New Roman" panose="02020603050405020304" pitchFamily="18" charset="0"/>
                <a:sym typeface="Roboto Mono"/>
              </a:rPr>
              <a:t>khai</a:t>
            </a:r>
            <a:r>
              <a:rPr lang="en-US" sz="2800" b="1" i="0" u="none" strike="noStrike" cap="none" dirty="0" smtClean="0">
                <a:solidFill>
                  <a:schemeClr val="accent1"/>
                </a:solidFill>
                <a:latin typeface="Times New Roman" panose="02020603050405020304" pitchFamily="18" charset="0"/>
                <a:ea typeface="Roboto Mono"/>
                <a:cs typeface="Times New Roman" panose="02020603050405020304" pitchFamily="18" charset="0"/>
                <a:sym typeface="Roboto Mono"/>
              </a:rPr>
              <a:t> app </a:t>
            </a:r>
            <a:r>
              <a:rPr lang="en-US" sz="2800" b="1" i="0" u="none" strike="noStrike" cap="none" dirty="0" err="1" smtClean="0">
                <a:solidFill>
                  <a:schemeClr val="accent1"/>
                </a:solidFill>
                <a:latin typeface="Times New Roman" panose="02020603050405020304" pitchFamily="18" charset="0"/>
                <a:ea typeface="Roboto Mono"/>
                <a:cs typeface="Times New Roman" panose="02020603050405020304" pitchFamily="18" charset="0"/>
                <a:sym typeface="Roboto Mono"/>
              </a:rPr>
              <a:t>trên</a:t>
            </a:r>
            <a:r>
              <a:rPr lang="en-US" sz="2800" b="1" i="0" u="none" strike="noStrike" cap="none" dirty="0" smtClean="0">
                <a:solidFill>
                  <a:schemeClr val="accent1"/>
                </a:solidFill>
                <a:latin typeface="Times New Roman" panose="02020603050405020304" pitchFamily="18" charset="0"/>
                <a:ea typeface="Roboto Mono"/>
                <a:cs typeface="Times New Roman" panose="02020603050405020304" pitchFamily="18" charset="0"/>
                <a:sym typeface="Roboto Mono"/>
              </a:rPr>
              <a:t> K8S</a:t>
            </a:r>
            <a:endParaRPr sz="2800" b="1" i="0" u="none" strike="noStrike" cap="none" dirty="0">
              <a:solidFill>
                <a:schemeClr val="accent1"/>
              </a:solidFill>
              <a:latin typeface="Times New Roman" panose="02020603050405020304" pitchFamily="18" charset="0"/>
              <a:ea typeface="Roboto Mono"/>
              <a:cs typeface="Times New Roman" panose="02020603050405020304" pitchFamily="18" charset="0"/>
              <a:sym typeface="Roboto Mono"/>
            </a:endParaRPr>
          </a:p>
        </p:txBody>
      </p:sp>
      <p:cxnSp>
        <p:nvCxnSpPr>
          <p:cNvPr id="148" name="Google Shape;148;p6"/>
          <p:cNvCxnSpPr/>
          <p:nvPr/>
        </p:nvCxnSpPr>
        <p:spPr>
          <a:xfrm>
            <a:off x="772325" y="-23800"/>
            <a:ext cx="0" cy="447600"/>
          </a:xfrm>
          <a:prstGeom prst="straightConnector1">
            <a:avLst/>
          </a:prstGeom>
          <a:noFill/>
          <a:ln w="19050" cap="flat" cmpd="sng">
            <a:solidFill>
              <a:srgbClr val="B3A29A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9401" y="2346447"/>
            <a:ext cx="8940472" cy="1759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918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6"/>
          <p:cNvSpPr txBox="1"/>
          <p:nvPr/>
        </p:nvSpPr>
        <p:spPr>
          <a:xfrm>
            <a:off x="610474" y="371750"/>
            <a:ext cx="5289163" cy="7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800" b="1" i="0" u="none" strike="noStrike" cap="none" dirty="0" smtClean="0">
                <a:solidFill>
                  <a:schemeClr val="accent1"/>
                </a:solidFill>
                <a:latin typeface="Times New Roman" panose="02020603050405020304" pitchFamily="18" charset="0"/>
                <a:ea typeface="Roboto Mono"/>
                <a:cs typeface="Times New Roman" panose="02020603050405020304" pitchFamily="18" charset="0"/>
                <a:sym typeface="Roboto Mono"/>
              </a:rPr>
              <a:t>Demo </a:t>
            </a:r>
            <a:r>
              <a:rPr lang="en-US" sz="2800" b="1" i="0" u="none" strike="noStrike" cap="none" dirty="0" err="1" smtClean="0">
                <a:solidFill>
                  <a:schemeClr val="accent1"/>
                </a:solidFill>
                <a:latin typeface="Times New Roman" panose="02020603050405020304" pitchFamily="18" charset="0"/>
                <a:ea typeface="Roboto Mono"/>
                <a:cs typeface="Times New Roman" panose="02020603050405020304" pitchFamily="18" charset="0"/>
                <a:sym typeface="Roboto Mono"/>
              </a:rPr>
              <a:t>triển</a:t>
            </a:r>
            <a:r>
              <a:rPr lang="en-US" sz="2800" b="1" i="0" u="none" strike="noStrike" cap="none" dirty="0" smtClean="0">
                <a:solidFill>
                  <a:schemeClr val="accent1"/>
                </a:solidFill>
                <a:latin typeface="Times New Roman" panose="02020603050405020304" pitchFamily="18" charset="0"/>
                <a:ea typeface="Roboto Mono"/>
                <a:cs typeface="Times New Roman" panose="02020603050405020304" pitchFamily="18" charset="0"/>
                <a:sym typeface="Roboto Mono"/>
              </a:rPr>
              <a:t> </a:t>
            </a:r>
            <a:r>
              <a:rPr lang="en-US" sz="2800" b="1" i="0" u="none" strike="noStrike" cap="none" dirty="0" err="1" smtClean="0">
                <a:solidFill>
                  <a:schemeClr val="accent1"/>
                </a:solidFill>
                <a:latin typeface="Times New Roman" panose="02020603050405020304" pitchFamily="18" charset="0"/>
                <a:ea typeface="Roboto Mono"/>
                <a:cs typeface="Times New Roman" panose="02020603050405020304" pitchFamily="18" charset="0"/>
                <a:sym typeface="Roboto Mono"/>
              </a:rPr>
              <a:t>khai</a:t>
            </a:r>
            <a:r>
              <a:rPr lang="en-US" sz="2800" b="1" i="0" u="none" strike="noStrike" cap="none" dirty="0" smtClean="0">
                <a:solidFill>
                  <a:schemeClr val="accent1"/>
                </a:solidFill>
                <a:latin typeface="Times New Roman" panose="02020603050405020304" pitchFamily="18" charset="0"/>
                <a:ea typeface="Roboto Mono"/>
                <a:cs typeface="Times New Roman" panose="02020603050405020304" pitchFamily="18" charset="0"/>
                <a:sym typeface="Roboto Mono"/>
              </a:rPr>
              <a:t> app </a:t>
            </a:r>
            <a:r>
              <a:rPr lang="en-US" sz="2800" b="1" i="0" u="none" strike="noStrike" cap="none" dirty="0" err="1" smtClean="0">
                <a:solidFill>
                  <a:schemeClr val="accent1"/>
                </a:solidFill>
                <a:latin typeface="Times New Roman" panose="02020603050405020304" pitchFamily="18" charset="0"/>
                <a:ea typeface="Roboto Mono"/>
                <a:cs typeface="Times New Roman" panose="02020603050405020304" pitchFamily="18" charset="0"/>
                <a:sym typeface="Roboto Mono"/>
              </a:rPr>
              <a:t>trên</a:t>
            </a:r>
            <a:r>
              <a:rPr lang="en-US" sz="2800" b="1" i="0" u="none" strike="noStrike" cap="none" dirty="0" smtClean="0">
                <a:solidFill>
                  <a:schemeClr val="accent1"/>
                </a:solidFill>
                <a:latin typeface="Times New Roman" panose="02020603050405020304" pitchFamily="18" charset="0"/>
                <a:ea typeface="Roboto Mono"/>
                <a:cs typeface="Times New Roman" panose="02020603050405020304" pitchFamily="18" charset="0"/>
                <a:sym typeface="Roboto Mono"/>
              </a:rPr>
              <a:t> K8S</a:t>
            </a:r>
            <a:endParaRPr sz="2800" b="1" i="0" u="none" strike="noStrike" cap="none" dirty="0">
              <a:solidFill>
                <a:schemeClr val="accent1"/>
              </a:solidFill>
              <a:latin typeface="Times New Roman" panose="02020603050405020304" pitchFamily="18" charset="0"/>
              <a:ea typeface="Roboto Mono"/>
              <a:cs typeface="Times New Roman" panose="02020603050405020304" pitchFamily="18" charset="0"/>
              <a:sym typeface="Roboto Mono"/>
            </a:endParaRPr>
          </a:p>
        </p:txBody>
      </p:sp>
      <p:cxnSp>
        <p:nvCxnSpPr>
          <p:cNvPr id="148" name="Google Shape;148;p6"/>
          <p:cNvCxnSpPr/>
          <p:nvPr/>
        </p:nvCxnSpPr>
        <p:spPr>
          <a:xfrm>
            <a:off x="772325" y="-23800"/>
            <a:ext cx="0" cy="447600"/>
          </a:xfrm>
          <a:prstGeom prst="straightConnector1">
            <a:avLst/>
          </a:prstGeom>
          <a:noFill/>
          <a:ln w="19050" cap="flat" cmpd="sng">
            <a:solidFill>
              <a:srgbClr val="B3A29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" name="Rectangle 9"/>
          <p:cNvSpPr/>
          <p:nvPr/>
        </p:nvSpPr>
        <p:spPr>
          <a:xfrm>
            <a:off x="2331192" y="1304462"/>
            <a:ext cx="713689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ReplicaSet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HorizontalPodAutoscaler</a:t>
            </a:r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1181" y="2220790"/>
            <a:ext cx="7191375" cy="37528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1181" y="2505808"/>
            <a:ext cx="6977796" cy="3323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720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6"/>
          <p:cNvSpPr txBox="1"/>
          <p:nvPr/>
        </p:nvSpPr>
        <p:spPr>
          <a:xfrm>
            <a:off x="610474" y="371750"/>
            <a:ext cx="5289163" cy="7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800" b="1" i="0" u="none" strike="noStrike" cap="none" dirty="0" smtClean="0">
                <a:solidFill>
                  <a:schemeClr val="accent1"/>
                </a:solidFill>
                <a:latin typeface="Times New Roman" panose="02020603050405020304" pitchFamily="18" charset="0"/>
                <a:ea typeface="Roboto Mono"/>
                <a:cs typeface="Times New Roman" panose="02020603050405020304" pitchFamily="18" charset="0"/>
                <a:sym typeface="Roboto Mono"/>
              </a:rPr>
              <a:t>Demo </a:t>
            </a:r>
            <a:r>
              <a:rPr lang="en-US" sz="2800" b="1" i="0" u="none" strike="noStrike" cap="none" dirty="0" err="1" smtClean="0">
                <a:solidFill>
                  <a:schemeClr val="accent1"/>
                </a:solidFill>
                <a:latin typeface="Times New Roman" panose="02020603050405020304" pitchFamily="18" charset="0"/>
                <a:ea typeface="Roboto Mono"/>
                <a:cs typeface="Times New Roman" panose="02020603050405020304" pitchFamily="18" charset="0"/>
                <a:sym typeface="Roboto Mono"/>
              </a:rPr>
              <a:t>triển</a:t>
            </a:r>
            <a:r>
              <a:rPr lang="en-US" sz="2800" b="1" i="0" u="none" strike="noStrike" cap="none" dirty="0" smtClean="0">
                <a:solidFill>
                  <a:schemeClr val="accent1"/>
                </a:solidFill>
                <a:latin typeface="Times New Roman" panose="02020603050405020304" pitchFamily="18" charset="0"/>
                <a:ea typeface="Roboto Mono"/>
                <a:cs typeface="Times New Roman" panose="02020603050405020304" pitchFamily="18" charset="0"/>
                <a:sym typeface="Roboto Mono"/>
              </a:rPr>
              <a:t> </a:t>
            </a:r>
            <a:r>
              <a:rPr lang="en-US" sz="2800" b="1" i="0" u="none" strike="noStrike" cap="none" dirty="0" err="1" smtClean="0">
                <a:solidFill>
                  <a:schemeClr val="accent1"/>
                </a:solidFill>
                <a:latin typeface="Times New Roman" panose="02020603050405020304" pitchFamily="18" charset="0"/>
                <a:ea typeface="Roboto Mono"/>
                <a:cs typeface="Times New Roman" panose="02020603050405020304" pitchFamily="18" charset="0"/>
                <a:sym typeface="Roboto Mono"/>
              </a:rPr>
              <a:t>khai</a:t>
            </a:r>
            <a:r>
              <a:rPr lang="en-US" sz="2800" b="1" i="0" u="none" strike="noStrike" cap="none" dirty="0" smtClean="0">
                <a:solidFill>
                  <a:schemeClr val="accent1"/>
                </a:solidFill>
                <a:latin typeface="Times New Roman" panose="02020603050405020304" pitchFamily="18" charset="0"/>
                <a:ea typeface="Roboto Mono"/>
                <a:cs typeface="Times New Roman" panose="02020603050405020304" pitchFamily="18" charset="0"/>
                <a:sym typeface="Roboto Mono"/>
              </a:rPr>
              <a:t> app </a:t>
            </a:r>
            <a:r>
              <a:rPr lang="en-US" sz="2800" b="1" i="0" u="none" strike="noStrike" cap="none" dirty="0" err="1" smtClean="0">
                <a:solidFill>
                  <a:schemeClr val="accent1"/>
                </a:solidFill>
                <a:latin typeface="Times New Roman" panose="02020603050405020304" pitchFamily="18" charset="0"/>
                <a:ea typeface="Roboto Mono"/>
                <a:cs typeface="Times New Roman" panose="02020603050405020304" pitchFamily="18" charset="0"/>
                <a:sym typeface="Roboto Mono"/>
              </a:rPr>
              <a:t>trên</a:t>
            </a:r>
            <a:r>
              <a:rPr lang="en-US" sz="2800" b="1" i="0" u="none" strike="noStrike" cap="none" dirty="0" smtClean="0">
                <a:solidFill>
                  <a:schemeClr val="accent1"/>
                </a:solidFill>
                <a:latin typeface="Times New Roman" panose="02020603050405020304" pitchFamily="18" charset="0"/>
                <a:ea typeface="Roboto Mono"/>
                <a:cs typeface="Times New Roman" panose="02020603050405020304" pitchFamily="18" charset="0"/>
                <a:sym typeface="Roboto Mono"/>
              </a:rPr>
              <a:t> K8S</a:t>
            </a:r>
            <a:endParaRPr sz="2800" b="1" i="0" u="none" strike="noStrike" cap="none" dirty="0">
              <a:solidFill>
                <a:schemeClr val="accent1"/>
              </a:solidFill>
              <a:latin typeface="Times New Roman" panose="02020603050405020304" pitchFamily="18" charset="0"/>
              <a:ea typeface="Roboto Mono"/>
              <a:cs typeface="Times New Roman" panose="02020603050405020304" pitchFamily="18" charset="0"/>
              <a:sym typeface="Roboto Mono"/>
            </a:endParaRPr>
          </a:p>
        </p:txBody>
      </p:sp>
      <p:cxnSp>
        <p:nvCxnSpPr>
          <p:cNvPr id="148" name="Google Shape;148;p6"/>
          <p:cNvCxnSpPr/>
          <p:nvPr/>
        </p:nvCxnSpPr>
        <p:spPr>
          <a:xfrm>
            <a:off x="772325" y="-23800"/>
            <a:ext cx="0" cy="447600"/>
          </a:xfrm>
          <a:prstGeom prst="straightConnector1">
            <a:avLst/>
          </a:prstGeom>
          <a:noFill/>
          <a:ln w="19050" cap="flat" cmpd="sng">
            <a:solidFill>
              <a:srgbClr val="B3A29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" name="Rectangle 9"/>
          <p:cNvSpPr/>
          <p:nvPr/>
        </p:nvSpPr>
        <p:spPr>
          <a:xfrm>
            <a:off x="2331192" y="1304462"/>
            <a:ext cx="713689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ReplicaSet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HorizontalPodAutoscaler</a:t>
            </a:r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442" y="2700704"/>
            <a:ext cx="9515141" cy="297033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9573" y="3103685"/>
            <a:ext cx="8428509" cy="2567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192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6"/>
          <p:cNvSpPr txBox="1"/>
          <p:nvPr/>
        </p:nvSpPr>
        <p:spPr>
          <a:xfrm>
            <a:off x="610474" y="371750"/>
            <a:ext cx="5289163" cy="7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800" b="1" i="0" u="none" strike="noStrike" cap="none" dirty="0" smtClean="0">
                <a:solidFill>
                  <a:schemeClr val="accent1"/>
                </a:solidFill>
                <a:latin typeface="Times New Roman" panose="02020603050405020304" pitchFamily="18" charset="0"/>
                <a:ea typeface="Roboto Mono"/>
                <a:cs typeface="Times New Roman" panose="02020603050405020304" pitchFamily="18" charset="0"/>
                <a:sym typeface="Roboto Mono"/>
              </a:rPr>
              <a:t>Demo </a:t>
            </a:r>
            <a:r>
              <a:rPr lang="en-US" sz="2800" b="1" i="0" u="none" strike="noStrike" cap="none" dirty="0" err="1" smtClean="0">
                <a:solidFill>
                  <a:schemeClr val="accent1"/>
                </a:solidFill>
                <a:latin typeface="Times New Roman" panose="02020603050405020304" pitchFamily="18" charset="0"/>
                <a:ea typeface="Roboto Mono"/>
                <a:cs typeface="Times New Roman" panose="02020603050405020304" pitchFamily="18" charset="0"/>
                <a:sym typeface="Roboto Mono"/>
              </a:rPr>
              <a:t>triển</a:t>
            </a:r>
            <a:r>
              <a:rPr lang="en-US" sz="2800" b="1" i="0" u="none" strike="noStrike" cap="none" dirty="0" smtClean="0">
                <a:solidFill>
                  <a:schemeClr val="accent1"/>
                </a:solidFill>
                <a:latin typeface="Times New Roman" panose="02020603050405020304" pitchFamily="18" charset="0"/>
                <a:ea typeface="Roboto Mono"/>
                <a:cs typeface="Times New Roman" panose="02020603050405020304" pitchFamily="18" charset="0"/>
                <a:sym typeface="Roboto Mono"/>
              </a:rPr>
              <a:t> </a:t>
            </a:r>
            <a:r>
              <a:rPr lang="en-US" sz="2800" b="1" i="0" u="none" strike="noStrike" cap="none" dirty="0" err="1" smtClean="0">
                <a:solidFill>
                  <a:schemeClr val="accent1"/>
                </a:solidFill>
                <a:latin typeface="Times New Roman" panose="02020603050405020304" pitchFamily="18" charset="0"/>
                <a:ea typeface="Roboto Mono"/>
                <a:cs typeface="Times New Roman" panose="02020603050405020304" pitchFamily="18" charset="0"/>
                <a:sym typeface="Roboto Mono"/>
              </a:rPr>
              <a:t>khai</a:t>
            </a:r>
            <a:r>
              <a:rPr lang="en-US" sz="2800" b="1" i="0" u="none" strike="noStrike" cap="none" dirty="0" smtClean="0">
                <a:solidFill>
                  <a:schemeClr val="accent1"/>
                </a:solidFill>
                <a:latin typeface="Times New Roman" panose="02020603050405020304" pitchFamily="18" charset="0"/>
                <a:ea typeface="Roboto Mono"/>
                <a:cs typeface="Times New Roman" panose="02020603050405020304" pitchFamily="18" charset="0"/>
                <a:sym typeface="Roboto Mono"/>
              </a:rPr>
              <a:t> app </a:t>
            </a:r>
            <a:r>
              <a:rPr lang="en-US" sz="2800" b="1" i="0" u="none" strike="noStrike" cap="none" dirty="0" err="1" smtClean="0">
                <a:solidFill>
                  <a:schemeClr val="accent1"/>
                </a:solidFill>
                <a:latin typeface="Times New Roman" panose="02020603050405020304" pitchFamily="18" charset="0"/>
                <a:ea typeface="Roboto Mono"/>
                <a:cs typeface="Times New Roman" panose="02020603050405020304" pitchFamily="18" charset="0"/>
                <a:sym typeface="Roboto Mono"/>
              </a:rPr>
              <a:t>trên</a:t>
            </a:r>
            <a:r>
              <a:rPr lang="en-US" sz="2800" b="1" i="0" u="none" strike="noStrike" cap="none" dirty="0" smtClean="0">
                <a:solidFill>
                  <a:schemeClr val="accent1"/>
                </a:solidFill>
                <a:latin typeface="Times New Roman" panose="02020603050405020304" pitchFamily="18" charset="0"/>
                <a:ea typeface="Roboto Mono"/>
                <a:cs typeface="Times New Roman" panose="02020603050405020304" pitchFamily="18" charset="0"/>
                <a:sym typeface="Roboto Mono"/>
              </a:rPr>
              <a:t> K8S</a:t>
            </a:r>
            <a:endParaRPr sz="2800" b="1" i="0" u="none" strike="noStrike" cap="none" dirty="0">
              <a:solidFill>
                <a:schemeClr val="accent1"/>
              </a:solidFill>
              <a:latin typeface="Times New Roman" panose="02020603050405020304" pitchFamily="18" charset="0"/>
              <a:ea typeface="Roboto Mono"/>
              <a:cs typeface="Times New Roman" panose="02020603050405020304" pitchFamily="18" charset="0"/>
              <a:sym typeface="Roboto Mono"/>
            </a:endParaRPr>
          </a:p>
        </p:txBody>
      </p:sp>
      <p:cxnSp>
        <p:nvCxnSpPr>
          <p:cNvPr id="148" name="Google Shape;148;p6"/>
          <p:cNvCxnSpPr/>
          <p:nvPr/>
        </p:nvCxnSpPr>
        <p:spPr>
          <a:xfrm>
            <a:off x="772325" y="-23800"/>
            <a:ext cx="0" cy="447600"/>
          </a:xfrm>
          <a:prstGeom prst="straightConnector1">
            <a:avLst/>
          </a:prstGeom>
          <a:noFill/>
          <a:ln w="19050" cap="flat" cmpd="sng">
            <a:solidFill>
              <a:srgbClr val="B3A29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" name="Rectangle 9"/>
          <p:cNvSpPr/>
          <p:nvPr/>
        </p:nvSpPr>
        <p:spPr>
          <a:xfrm>
            <a:off x="6583043" y="334234"/>
            <a:ext cx="354135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NodePort</a:t>
            </a:r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6387" y="1666875"/>
            <a:ext cx="8172450" cy="29718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6387" y="1999518"/>
            <a:ext cx="7967663" cy="207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239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6"/>
          <p:cNvSpPr txBox="1"/>
          <p:nvPr/>
        </p:nvSpPr>
        <p:spPr>
          <a:xfrm>
            <a:off x="610474" y="371750"/>
            <a:ext cx="5289163" cy="7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800" b="1" i="0" u="none" strike="noStrike" cap="none" dirty="0" smtClean="0">
                <a:solidFill>
                  <a:schemeClr val="accent1"/>
                </a:solidFill>
                <a:latin typeface="Times New Roman" panose="02020603050405020304" pitchFamily="18" charset="0"/>
                <a:ea typeface="Roboto Mono"/>
                <a:cs typeface="Times New Roman" panose="02020603050405020304" pitchFamily="18" charset="0"/>
                <a:sym typeface="Roboto Mono"/>
              </a:rPr>
              <a:t>Demo </a:t>
            </a:r>
            <a:r>
              <a:rPr lang="en-US" sz="2800" b="1" i="0" u="none" strike="noStrike" cap="none" dirty="0" err="1" smtClean="0">
                <a:solidFill>
                  <a:schemeClr val="accent1"/>
                </a:solidFill>
                <a:latin typeface="Times New Roman" panose="02020603050405020304" pitchFamily="18" charset="0"/>
                <a:ea typeface="Roboto Mono"/>
                <a:cs typeface="Times New Roman" panose="02020603050405020304" pitchFamily="18" charset="0"/>
                <a:sym typeface="Roboto Mono"/>
              </a:rPr>
              <a:t>triển</a:t>
            </a:r>
            <a:r>
              <a:rPr lang="en-US" sz="2800" b="1" i="0" u="none" strike="noStrike" cap="none" dirty="0" smtClean="0">
                <a:solidFill>
                  <a:schemeClr val="accent1"/>
                </a:solidFill>
                <a:latin typeface="Times New Roman" panose="02020603050405020304" pitchFamily="18" charset="0"/>
                <a:ea typeface="Roboto Mono"/>
                <a:cs typeface="Times New Roman" panose="02020603050405020304" pitchFamily="18" charset="0"/>
                <a:sym typeface="Roboto Mono"/>
              </a:rPr>
              <a:t> </a:t>
            </a:r>
            <a:r>
              <a:rPr lang="en-US" sz="2800" b="1" i="0" u="none" strike="noStrike" cap="none" dirty="0" err="1" smtClean="0">
                <a:solidFill>
                  <a:schemeClr val="accent1"/>
                </a:solidFill>
                <a:latin typeface="Times New Roman" panose="02020603050405020304" pitchFamily="18" charset="0"/>
                <a:ea typeface="Roboto Mono"/>
                <a:cs typeface="Times New Roman" panose="02020603050405020304" pitchFamily="18" charset="0"/>
                <a:sym typeface="Roboto Mono"/>
              </a:rPr>
              <a:t>khai</a:t>
            </a:r>
            <a:r>
              <a:rPr lang="en-US" sz="2800" b="1" i="0" u="none" strike="noStrike" cap="none" dirty="0" smtClean="0">
                <a:solidFill>
                  <a:schemeClr val="accent1"/>
                </a:solidFill>
                <a:latin typeface="Times New Roman" panose="02020603050405020304" pitchFamily="18" charset="0"/>
                <a:ea typeface="Roboto Mono"/>
                <a:cs typeface="Times New Roman" panose="02020603050405020304" pitchFamily="18" charset="0"/>
                <a:sym typeface="Roboto Mono"/>
              </a:rPr>
              <a:t> app </a:t>
            </a:r>
            <a:r>
              <a:rPr lang="en-US" sz="2800" b="1" i="0" u="none" strike="noStrike" cap="none" dirty="0" err="1" smtClean="0">
                <a:solidFill>
                  <a:schemeClr val="accent1"/>
                </a:solidFill>
                <a:latin typeface="Times New Roman" panose="02020603050405020304" pitchFamily="18" charset="0"/>
                <a:ea typeface="Roboto Mono"/>
                <a:cs typeface="Times New Roman" panose="02020603050405020304" pitchFamily="18" charset="0"/>
                <a:sym typeface="Roboto Mono"/>
              </a:rPr>
              <a:t>trên</a:t>
            </a:r>
            <a:r>
              <a:rPr lang="en-US" sz="2800" b="1" i="0" u="none" strike="noStrike" cap="none" dirty="0" smtClean="0">
                <a:solidFill>
                  <a:schemeClr val="accent1"/>
                </a:solidFill>
                <a:latin typeface="Times New Roman" panose="02020603050405020304" pitchFamily="18" charset="0"/>
                <a:ea typeface="Roboto Mono"/>
                <a:cs typeface="Times New Roman" panose="02020603050405020304" pitchFamily="18" charset="0"/>
                <a:sym typeface="Roboto Mono"/>
              </a:rPr>
              <a:t> K8S</a:t>
            </a:r>
            <a:endParaRPr sz="2800" b="1" i="0" u="none" strike="noStrike" cap="none" dirty="0">
              <a:solidFill>
                <a:schemeClr val="accent1"/>
              </a:solidFill>
              <a:latin typeface="Times New Roman" panose="02020603050405020304" pitchFamily="18" charset="0"/>
              <a:ea typeface="Roboto Mono"/>
              <a:cs typeface="Times New Roman" panose="02020603050405020304" pitchFamily="18" charset="0"/>
              <a:sym typeface="Roboto Mono"/>
            </a:endParaRPr>
          </a:p>
        </p:txBody>
      </p:sp>
      <p:cxnSp>
        <p:nvCxnSpPr>
          <p:cNvPr id="148" name="Google Shape;148;p6"/>
          <p:cNvCxnSpPr/>
          <p:nvPr/>
        </p:nvCxnSpPr>
        <p:spPr>
          <a:xfrm>
            <a:off x="772325" y="-23800"/>
            <a:ext cx="0" cy="447600"/>
          </a:xfrm>
          <a:prstGeom prst="straightConnector1">
            <a:avLst/>
          </a:prstGeom>
          <a:noFill/>
          <a:ln w="19050" cap="flat" cmpd="sng">
            <a:solidFill>
              <a:srgbClr val="B3A29A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6363" y="1497500"/>
            <a:ext cx="9778382" cy="292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480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6"/>
          <p:cNvSpPr txBox="1"/>
          <p:nvPr/>
        </p:nvSpPr>
        <p:spPr>
          <a:xfrm>
            <a:off x="610474" y="371750"/>
            <a:ext cx="5289163" cy="7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800" b="1" i="0" u="none" strike="noStrike" cap="none" dirty="0" smtClean="0">
                <a:solidFill>
                  <a:schemeClr val="accent1"/>
                </a:solidFill>
                <a:latin typeface="Times New Roman" panose="02020603050405020304" pitchFamily="18" charset="0"/>
                <a:ea typeface="Roboto Mono"/>
                <a:cs typeface="Times New Roman" panose="02020603050405020304" pitchFamily="18" charset="0"/>
                <a:sym typeface="Roboto Mono"/>
              </a:rPr>
              <a:t>Demo </a:t>
            </a:r>
            <a:r>
              <a:rPr lang="en-US" sz="2800" b="1" i="0" u="none" strike="noStrike" cap="none" dirty="0" err="1" smtClean="0">
                <a:solidFill>
                  <a:schemeClr val="accent1"/>
                </a:solidFill>
                <a:latin typeface="Times New Roman" panose="02020603050405020304" pitchFamily="18" charset="0"/>
                <a:ea typeface="Roboto Mono"/>
                <a:cs typeface="Times New Roman" panose="02020603050405020304" pitchFamily="18" charset="0"/>
                <a:sym typeface="Roboto Mono"/>
              </a:rPr>
              <a:t>triển</a:t>
            </a:r>
            <a:r>
              <a:rPr lang="en-US" sz="2800" b="1" i="0" u="none" strike="noStrike" cap="none" dirty="0" smtClean="0">
                <a:solidFill>
                  <a:schemeClr val="accent1"/>
                </a:solidFill>
                <a:latin typeface="Times New Roman" panose="02020603050405020304" pitchFamily="18" charset="0"/>
                <a:ea typeface="Roboto Mono"/>
                <a:cs typeface="Times New Roman" panose="02020603050405020304" pitchFamily="18" charset="0"/>
                <a:sym typeface="Roboto Mono"/>
              </a:rPr>
              <a:t> </a:t>
            </a:r>
            <a:r>
              <a:rPr lang="en-US" sz="2800" b="1" i="0" u="none" strike="noStrike" cap="none" dirty="0" err="1" smtClean="0">
                <a:solidFill>
                  <a:schemeClr val="accent1"/>
                </a:solidFill>
                <a:latin typeface="Times New Roman" panose="02020603050405020304" pitchFamily="18" charset="0"/>
                <a:ea typeface="Roboto Mono"/>
                <a:cs typeface="Times New Roman" panose="02020603050405020304" pitchFamily="18" charset="0"/>
                <a:sym typeface="Roboto Mono"/>
              </a:rPr>
              <a:t>khai</a:t>
            </a:r>
            <a:r>
              <a:rPr lang="en-US" sz="2800" b="1" i="0" u="none" strike="noStrike" cap="none" dirty="0" smtClean="0">
                <a:solidFill>
                  <a:schemeClr val="accent1"/>
                </a:solidFill>
                <a:latin typeface="Times New Roman" panose="02020603050405020304" pitchFamily="18" charset="0"/>
                <a:ea typeface="Roboto Mono"/>
                <a:cs typeface="Times New Roman" panose="02020603050405020304" pitchFamily="18" charset="0"/>
                <a:sym typeface="Roboto Mono"/>
              </a:rPr>
              <a:t> app </a:t>
            </a:r>
            <a:r>
              <a:rPr lang="en-US" sz="2800" b="1" i="0" u="none" strike="noStrike" cap="none" dirty="0" err="1" smtClean="0">
                <a:solidFill>
                  <a:schemeClr val="accent1"/>
                </a:solidFill>
                <a:latin typeface="Times New Roman" panose="02020603050405020304" pitchFamily="18" charset="0"/>
                <a:ea typeface="Roboto Mono"/>
                <a:cs typeface="Times New Roman" panose="02020603050405020304" pitchFamily="18" charset="0"/>
                <a:sym typeface="Roboto Mono"/>
              </a:rPr>
              <a:t>trên</a:t>
            </a:r>
            <a:r>
              <a:rPr lang="en-US" sz="2800" b="1" i="0" u="none" strike="noStrike" cap="none" dirty="0" smtClean="0">
                <a:solidFill>
                  <a:schemeClr val="accent1"/>
                </a:solidFill>
                <a:latin typeface="Times New Roman" panose="02020603050405020304" pitchFamily="18" charset="0"/>
                <a:ea typeface="Roboto Mono"/>
                <a:cs typeface="Times New Roman" panose="02020603050405020304" pitchFamily="18" charset="0"/>
                <a:sym typeface="Roboto Mono"/>
              </a:rPr>
              <a:t> K8S</a:t>
            </a:r>
            <a:endParaRPr sz="2800" b="1" i="0" u="none" strike="noStrike" cap="none" dirty="0">
              <a:solidFill>
                <a:schemeClr val="accent1"/>
              </a:solidFill>
              <a:latin typeface="Times New Roman" panose="02020603050405020304" pitchFamily="18" charset="0"/>
              <a:ea typeface="Roboto Mono"/>
              <a:cs typeface="Times New Roman" panose="02020603050405020304" pitchFamily="18" charset="0"/>
              <a:sym typeface="Roboto Mono"/>
            </a:endParaRPr>
          </a:p>
        </p:txBody>
      </p:sp>
      <p:cxnSp>
        <p:nvCxnSpPr>
          <p:cNvPr id="148" name="Google Shape;148;p6"/>
          <p:cNvCxnSpPr/>
          <p:nvPr/>
        </p:nvCxnSpPr>
        <p:spPr>
          <a:xfrm>
            <a:off x="772325" y="-23800"/>
            <a:ext cx="0" cy="447600"/>
          </a:xfrm>
          <a:prstGeom prst="straightConnector1">
            <a:avLst/>
          </a:prstGeom>
          <a:noFill/>
          <a:ln w="19050" cap="flat" cmpd="sng">
            <a:solidFill>
              <a:srgbClr val="B3A29A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474" y="1497500"/>
            <a:ext cx="11506200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470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2"/>
          <p:cNvSpPr txBox="1"/>
          <p:nvPr/>
        </p:nvSpPr>
        <p:spPr>
          <a:xfrm>
            <a:off x="610475" y="371750"/>
            <a:ext cx="5021100" cy="7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 dirty="0" err="1" smtClean="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Tham</a:t>
            </a:r>
            <a:r>
              <a:rPr lang="en-US" sz="2200" b="1" i="0" u="none" strike="noStrike" cap="none" dirty="0" smtClean="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2200" b="1" i="0" u="none" strike="noStrike" cap="none" dirty="0" err="1" smtClean="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khảo</a:t>
            </a:r>
            <a:endParaRPr sz="2200" b="1" i="0" u="none" strike="noStrike" cap="none" dirty="0">
              <a:solidFill>
                <a:schemeClr val="accen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208" name="Google Shape;208;p12"/>
          <p:cNvCxnSpPr/>
          <p:nvPr/>
        </p:nvCxnSpPr>
        <p:spPr>
          <a:xfrm>
            <a:off x="772325" y="-23800"/>
            <a:ext cx="0" cy="447600"/>
          </a:xfrm>
          <a:prstGeom prst="straightConnector1">
            <a:avLst/>
          </a:prstGeom>
          <a:noFill/>
          <a:ln w="19050" cap="flat" cmpd="sng">
            <a:solidFill>
              <a:srgbClr val="B3A29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10" name="Google Shape;210;p12"/>
          <p:cNvSpPr txBox="1"/>
          <p:nvPr/>
        </p:nvSpPr>
        <p:spPr>
          <a:xfrm>
            <a:off x="1667367" y="1398451"/>
            <a:ext cx="9727463" cy="4527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>
              <a:buSzPts val="1400"/>
              <a:buAutoNum type="arabicPeriod"/>
            </a:pPr>
            <a:r>
              <a:rPr lang="en-US" dirty="0" smtClean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  <a:hlinkClick r:id="rId3"/>
              </a:rPr>
              <a:t>https</a:t>
            </a:r>
            <a:r>
              <a:rPr lang="en-US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  <a:hlinkClick r:id="rId3"/>
              </a:rPr>
              <a:t>://www.tutorialworks.com/difference-docker-containerd-runc-crio-oci/#</a:t>
            </a:r>
            <a:r>
              <a:rPr lang="en-US" dirty="0" smtClean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  <a:hlinkClick r:id="rId3"/>
              </a:rPr>
              <a:t>open-container-initiative-oci</a:t>
            </a:r>
            <a:endParaRPr lang="en-US" dirty="0" smtClean="0"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  <a:p>
            <a:pPr marL="342900" lvl="0" indent="-342900">
              <a:buSzPts val="1400"/>
              <a:buAutoNum type="arabicPeriod"/>
            </a:pPr>
            <a:r>
              <a:rPr lang="en-US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  <a:hlinkClick r:id="rId4"/>
              </a:rPr>
              <a:t>https://</a:t>
            </a:r>
            <a:r>
              <a:rPr lang="en-US" dirty="0" smtClean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  <a:hlinkClick r:id="rId4"/>
              </a:rPr>
              <a:t>phoenixnap.com/kb/understanding-kubernetes-architecture-diagrams</a:t>
            </a:r>
            <a:r>
              <a:rPr lang="en-US" dirty="0" smtClean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</a:t>
            </a:r>
          </a:p>
          <a:p>
            <a:pPr marL="342900" lvl="0" indent="-342900">
              <a:buSzPts val="1400"/>
              <a:buAutoNum type="arabicPeriod"/>
            </a:pPr>
            <a:r>
              <a:rPr lang="en-US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  <a:hlinkClick r:id="rId5"/>
              </a:rPr>
              <a:t>https://kubernetes.io/docs/concepts/overview/working-with-objects/kubernetes-objects</a:t>
            </a:r>
            <a:r>
              <a:rPr lang="en-US" dirty="0" smtClean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  <a:hlinkClick r:id="rId5"/>
              </a:rPr>
              <a:t>/#</a:t>
            </a:r>
            <a:r>
              <a:rPr lang="en-US" dirty="0" smtClean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Tìm</a:t>
            </a:r>
            <a:r>
              <a:rPr lang="en-US" dirty="0" smtClean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hiểu</a:t>
            </a:r>
            <a:r>
              <a:rPr lang="en-US" dirty="0" smtClean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về</a:t>
            </a:r>
            <a:r>
              <a:rPr lang="en-US" dirty="0" smtClean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viết</a:t>
            </a:r>
            <a:r>
              <a:rPr lang="en-US" dirty="0" smtClean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file </a:t>
            </a:r>
            <a:r>
              <a:rPr lang="en-US" dirty="0" err="1" smtClean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đặc</a:t>
            </a:r>
            <a:r>
              <a:rPr lang="en-US" dirty="0" smtClean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tả</a:t>
            </a:r>
            <a:r>
              <a:rPr lang="en-US" dirty="0" smtClean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cv</a:t>
            </a:r>
          </a:p>
          <a:p>
            <a:pPr marL="342900" lvl="0" indent="-342900">
              <a:buSzPts val="1400"/>
              <a:buAutoNum type="arabicPeriod"/>
            </a:pPr>
            <a:endParaRPr sz="140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Google Shape;215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0950" y="508250"/>
            <a:ext cx="978000" cy="97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6" name="Google Shape;216;p13"/>
          <p:cNvGrpSpPr/>
          <p:nvPr/>
        </p:nvGrpSpPr>
        <p:grpSpPr>
          <a:xfrm rot="5400000">
            <a:off x="2631329" y="3100867"/>
            <a:ext cx="1717951" cy="452351"/>
            <a:chOff x="4047975" y="3769179"/>
            <a:chExt cx="501431" cy="132000"/>
          </a:xfrm>
        </p:grpSpPr>
        <p:grpSp>
          <p:nvGrpSpPr>
            <p:cNvPr id="217" name="Google Shape;217;p13"/>
            <p:cNvGrpSpPr/>
            <p:nvPr/>
          </p:nvGrpSpPr>
          <p:grpSpPr>
            <a:xfrm>
              <a:off x="4047975" y="3769179"/>
              <a:ext cx="501431" cy="132000"/>
              <a:chOff x="4047975" y="3769179"/>
              <a:chExt cx="501431" cy="132000"/>
            </a:xfrm>
          </p:grpSpPr>
          <p:sp>
            <p:nvSpPr>
              <p:cNvPr id="218" name="Google Shape;218;p13"/>
              <p:cNvSpPr/>
              <p:nvPr/>
            </p:nvSpPr>
            <p:spPr>
              <a:xfrm>
                <a:off x="4119921" y="3790778"/>
                <a:ext cx="429485" cy="86016"/>
              </a:xfrm>
              <a:custGeom>
                <a:avLst/>
                <a:gdLst/>
                <a:ahLst/>
                <a:cxnLst/>
                <a:rect l="l" t="t" r="r" b="b"/>
                <a:pathLst>
                  <a:path w="10849" h="3441" extrusionOk="0">
                    <a:moveTo>
                      <a:pt x="1" y="1"/>
                    </a:moveTo>
                    <a:lnTo>
                      <a:pt x="1" y="3441"/>
                    </a:lnTo>
                    <a:lnTo>
                      <a:pt x="9752" y="3441"/>
                    </a:lnTo>
                    <a:lnTo>
                      <a:pt x="10848" y="1703"/>
                    </a:lnTo>
                    <a:lnTo>
                      <a:pt x="9752" y="1"/>
                    </a:ln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219" name="Google Shape;219;p13"/>
              <p:cNvGrpSpPr/>
              <p:nvPr/>
            </p:nvGrpSpPr>
            <p:grpSpPr>
              <a:xfrm>
                <a:off x="4047975" y="3769179"/>
                <a:ext cx="288175" cy="132000"/>
                <a:chOff x="4047975" y="3635175"/>
                <a:chExt cx="288175" cy="132000"/>
              </a:xfrm>
            </p:grpSpPr>
            <p:sp>
              <p:nvSpPr>
                <p:cNvPr id="220" name="Google Shape;220;p13"/>
                <p:cNvSpPr/>
                <p:nvPr/>
              </p:nvSpPr>
              <p:spPr>
                <a:xfrm>
                  <a:off x="4113425" y="3635175"/>
                  <a:ext cx="222725" cy="46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09" h="1876" extrusionOk="0">
                      <a:moveTo>
                        <a:pt x="1" y="0"/>
                      </a:moveTo>
                      <a:lnTo>
                        <a:pt x="1" y="1875"/>
                      </a:lnTo>
                      <a:lnTo>
                        <a:pt x="8209" y="1875"/>
                      </a:lnTo>
                      <a:lnTo>
                        <a:pt x="8908" y="931"/>
                      </a:lnTo>
                      <a:lnTo>
                        <a:pt x="8209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1" name="Google Shape;221;p13"/>
                <p:cNvSpPr/>
                <p:nvPr/>
              </p:nvSpPr>
              <p:spPr>
                <a:xfrm>
                  <a:off x="4047975" y="3635175"/>
                  <a:ext cx="132025" cy="132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81" h="5280" extrusionOk="0">
                      <a:moveTo>
                        <a:pt x="2641" y="0"/>
                      </a:moveTo>
                      <a:cubicBezTo>
                        <a:pt x="1176" y="0"/>
                        <a:pt x="1" y="1183"/>
                        <a:pt x="1" y="2640"/>
                      </a:cubicBezTo>
                      <a:cubicBezTo>
                        <a:pt x="1" y="4097"/>
                        <a:pt x="1176" y="5280"/>
                        <a:pt x="2641" y="5280"/>
                      </a:cubicBezTo>
                      <a:cubicBezTo>
                        <a:pt x="4098" y="5280"/>
                        <a:pt x="5280" y="4097"/>
                        <a:pt x="5280" y="2640"/>
                      </a:cubicBezTo>
                      <a:cubicBezTo>
                        <a:pt x="5280" y="1183"/>
                        <a:pt x="4098" y="0"/>
                        <a:pt x="264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222" name="Google Shape;222;p13"/>
            <p:cNvSpPr/>
            <p:nvPr/>
          </p:nvSpPr>
          <p:spPr>
            <a:xfrm>
              <a:off x="4065475" y="3787800"/>
              <a:ext cx="96850" cy="96850"/>
            </a:xfrm>
            <a:custGeom>
              <a:avLst/>
              <a:gdLst/>
              <a:ahLst/>
              <a:cxnLst/>
              <a:rect l="l" t="t" r="r" b="b"/>
              <a:pathLst>
                <a:path w="3874" h="3874" extrusionOk="0">
                  <a:moveTo>
                    <a:pt x="1941" y="0"/>
                  </a:moveTo>
                  <a:cubicBezTo>
                    <a:pt x="866" y="0"/>
                    <a:pt x="0" y="866"/>
                    <a:pt x="0" y="1933"/>
                  </a:cubicBezTo>
                  <a:cubicBezTo>
                    <a:pt x="0" y="3008"/>
                    <a:pt x="866" y="3873"/>
                    <a:pt x="1941" y="3873"/>
                  </a:cubicBezTo>
                  <a:cubicBezTo>
                    <a:pt x="3008" y="3873"/>
                    <a:pt x="3874" y="3008"/>
                    <a:pt x="3874" y="1933"/>
                  </a:cubicBezTo>
                  <a:cubicBezTo>
                    <a:pt x="3874" y="866"/>
                    <a:pt x="3008" y="0"/>
                    <a:pt x="19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3" name="Google Shape;223;p13"/>
          <p:cNvSpPr txBox="1"/>
          <p:nvPr/>
        </p:nvSpPr>
        <p:spPr>
          <a:xfrm>
            <a:off x="3716350" y="2284713"/>
            <a:ext cx="5920200" cy="124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-US" sz="6000" b="1" i="0" u="none" strike="noStrike" cap="none"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rPr>
              <a:t>THANK YOU</a:t>
            </a:r>
            <a:endParaRPr sz="6000" b="1" i="0" u="none" strike="noStrike" cap="none">
              <a:solidFill>
                <a:schemeClr val="accen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24" name="Google Shape;224;p13"/>
          <p:cNvSpPr txBox="1"/>
          <p:nvPr/>
        </p:nvSpPr>
        <p:spPr>
          <a:xfrm>
            <a:off x="3806725" y="3595288"/>
            <a:ext cx="4565400" cy="9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 b="0" i="0" u="none" strike="noStrike" cap="none">
                <a:solidFill>
                  <a:srgbClr val="073763"/>
                </a:solidFill>
                <a:latin typeface="Comfortaa"/>
                <a:ea typeface="Comfortaa"/>
                <a:cs typeface="Comfortaa"/>
                <a:sym typeface="Comfortaa"/>
              </a:rPr>
              <a:t>For Your Attention</a:t>
            </a:r>
            <a:endParaRPr sz="3000" b="0" i="0" u="none" strike="noStrike" cap="none">
              <a:solidFill>
                <a:srgbClr val="073763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"/>
          <p:cNvSpPr txBox="1"/>
          <p:nvPr/>
        </p:nvSpPr>
        <p:spPr>
          <a:xfrm>
            <a:off x="610475" y="371750"/>
            <a:ext cx="4476600" cy="7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 dirty="0" err="1" smtClean="0">
                <a:solidFill>
                  <a:schemeClr val="accent1"/>
                </a:solidFill>
                <a:latin typeface="Times New Roman" panose="02020603050405020304" pitchFamily="18" charset="0"/>
                <a:ea typeface="Roboto Mono"/>
                <a:cs typeface="Times New Roman" panose="02020603050405020304" pitchFamily="18" charset="0"/>
                <a:sym typeface="Roboto Mono"/>
              </a:rPr>
              <a:t>Tổng</a:t>
            </a:r>
            <a:r>
              <a:rPr lang="en-US" sz="2200" b="1" i="0" u="none" strike="noStrike" cap="none" dirty="0" smtClean="0">
                <a:solidFill>
                  <a:schemeClr val="accent1"/>
                </a:solidFill>
                <a:latin typeface="Times New Roman" panose="02020603050405020304" pitchFamily="18" charset="0"/>
                <a:ea typeface="Roboto Mono"/>
                <a:cs typeface="Times New Roman" panose="02020603050405020304" pitchFamily="18" charset="0"/>
                <a:sym typeface="Roboto Mono"/>
              </a:rPr>
              <a:t> </a:t>
            </a:r>
            <a:r>
              <a:rPr lang="en-US" sz="2200" b="1" i="0" u="none" strike="noStrike" cap="none" dirty="0" err="1" smtClean="0">
                <a:solidFill>
                  <a:schemeClr val="accent1"/>
                </a:solidFill>
                <a:latin typeface="Times New Roman" panose="02020603050405020304" pitchFamily="18" charset="0"/>
                <a:ea typeface="Roboto Mono"/>
                <a:cs typeface="Times New Roman" panose="02020603050405020304" pitchFamily="18" charset="0"/>
                <a:sym typeface="Roboto Mono"/>
              </a:rPr>
              <a:t>quan</a:t>
            </a:r>
            <a:r>
              <a:rPr lang="en-US" sz="2200" b="1" i="0" u="none" strike="noStrike" cap="none" dirty="0" smtClean="0">
                <a:solidFill>
                  <a:schemeClr val="accent1"/>
                </a:solidFill>
                <a:latin typeface="Times New Roman" panose="02020603050405020304" pitchFamily="18" charset="0"/>
                <a:ea typeface="Roboto Mono"/>
                <a:cs typeface="Times New Roman" panose="02020603050405020304" pitchFamily="18" charset="0"/>
                <a:sym typeface="Roboto Mono"/>
              </a:rPr>
              <a:t> K8s</a:t>
            </a:r>
            <a:endParaRPr sz="2200" b="1" i="0" u="none" strike="noStrike" cap="none" dirty="0">
              <a:solidFill>
                <a:schemeClr val="accent1"/>
              </a:solidFill>
              <a:latin typeface="Times New Roman" panose="02020603050405020304" pitchFamily="18" charset="0"/>
              <a:ea typeface="Roboto Mono"/>
              <a:cs typeface="Times New Roman" panose="02020603050405020304" pitchFamily="18" charset="0"/>
              <a:sym typeface="Roboto Mono"/>
            </a:endParaRPr>
          </a:p>
        </p:txBody>
      </p:sp>
      <p:cxnSp>
        <p:nvCxnSpPr>
          <p:cNvPr id="109" name="Google Shape;109;p3"/>
          <p:cNvCxnSpPr/>
          <p:nvPr/>
        </p:nvCxnSpPr>
        <p:spPr>
          <a:xfrm>
            <a:off x="772325" y="-23800"/>
            <a:ext cx="0" cy="447600"/>
          </a:xfrm>
          <a:prstGeom prst="straightConnector1">
            <a:avLst/>
          </a:prstGeom>
          <a:noFill/>
          <a:ln w="19050" cap="flat" cmpd="sng">
            <a:solidFill>
              <a:srgbClr val="B3A29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0" name="Google Shape;110;p3"/>
          <p:cNvSpPr txBox="1"/>
          <p:nvPr/>
        </p:nvSpPr>
        <p:spPr>
          <a:xfrm>
            <a:off x="6687671" y="1610865"/>
            <a:ext cx="5273002" cy="34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3200" b="1" i="0" u="none" strike="noStrike" cap="none" dirty="0" smtClean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K8s </a:t>
            </a:r>
            <a:r>
              <a:rPr lang="en-US" sz="3200" b="1" i="0" u="none" strike="noStrike" cap="none" dirty="0" err="1" smtClean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là</a:t>
            </a:r>
            <a:r>
              <a:rPr lang="en-US" sz="3200" b="1" i="0" u="none" strike="noStrike" cap="none" dirty="0" smtClean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</a:t>
            </a:r>
            <a:r>
              <a:rPr lang="en-US" sz="3200" b="1" i="0" u="none" strike="noStrike" cap="none" dirty="0" err="1" smtClean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gì</a:t>
            </a:r>
            <a:r>
              <a:rPr lang="en-US" sz="3200" b="1" i="0" u="none" strike="noStrike" cap="none" dirty="0" smtClean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?</a:t>
            </a:r>
          </a:p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3200" b="1" dirty="0" err="1" smtClean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Tại</a:t>
            </a:r>
            <a:r>
              <a:rPr lang="en-US" sz="3200" b="1" dirty="0" smtClean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</a:t>
            </a:r>
            <a:r>
              <a:rPr lang="en-US" sz="3200" b="1" dirty="0" err="1" smtClean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sao</a:t>
            </a:r>
            <a:r>
              <a:rPr lang="en-US" sz="3200" b="1" dirty="0" smtClean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</a:t>
            </a:r>
            <a:r>
              <a:rPr lang="en-US" sz="3200" b="1" dirty="0" err="1" smtClean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lại</a:t>
            </a:r>
            <a:r>
              <a:rPr lang="en-US" sz="3200" b="1" dirty="0" smtClean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</a:t>
            </a:r>
            <a:r>
              <a:rPr lang="en-US" sz="3200" b="1" dirty="0" err="1" smtClean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cần</a:t>
            </a:r>
            <a:r>
              <a:rPr lang="en-US" sz="3200" b="1" dirty="0" smtClean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K8s ?</a:t>
            </a:r>
          </a:p>
          <a:p>
            <a:pPr lvl="0">
              <a:lnSpc>
                <a:spcPct val="200000"/>
              </a:lnSpc>
              <a:buSzPts val="1800"/>
            </a:pP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Thành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</a:t>
            </a: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phần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</a:t>
            </a: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của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</a:t>
            </a:r>
            <a:r>
              <a:rPr lang="en-US" sz="3200" b="1" dirty="0" smtClean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K8s ?</a:t>
            </a:r>
            <a:endParaRPr lang="en-US" sz="3200" b="1" dirty="0">
              <a:solidFill>
                <a:schemeClr val="dk1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475" y="1964798"/>
            <a:ext cx="5825697" cy="256586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b0851d1096_0_0"/>
          <p:cNvSpPr txBox="1"/>
          <p:nvPr/>
        </p:nvSpPr>
        <p:spPr>
          <a:xfrm>
            <a:off x="601682" y="304800"/>
            <a:ext cx="4476600" cy="7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SzPts val="2200"/>
            </a:pPr>
            <a:r>
              <a:rPr lang="en-US" sz="2200" b="1" dirty="0" smtClean="0">
                <a:solidFill>
                  <a:schemeClr val="accent1"/>
                </a:solidFill>
                <a:latin typeface="Times New Roman" panose="02020603050405020304" pitchFamily="18" charset="0"/>
                <a:ea typeface="Roboto Mono"/>
                <a:cs typeface="Times New Roman" panose="02020603050405020304" pitchFamily="18" charset="0"/>
                <a:sym typeface="Roboto Mono"/>
              </a:rPr>
              <a:t>1.1 K8s </a:t>
            </a:r>
            <a:r>
              <a:rPr lang="en-US" sz="2200" b="1" dirty="0" err="1">
                <a:solidFill>
                  <a:schemeClr val="accent1"/>
                </a:solidFill>
                <a:latin typeface="Times New Roman" panose="02020603050405020304" pitchFamily="18" charset="0"/>
                <a:ea typeface="Roboto Mono"/>
                <a:cs typeface="Times New Roman" panose="02020603050405020304" pitchFamily="18" charset="0"/>
                <a:sym typeface="Roboto Mono"/>
              </a:rPr>
              <a:t>là</a:t>
            </a:r>
            <a:r>
              <a:rPr lang="en-US" sz="2200" b="1" dirty="0">
                <a:solidFill>
                  <a:schemeClr val="accent1"/>
                </a:solidFill>
                <a:latin typeface="Times New Roman" panose="02020603050405020304" pitchFamily="18" charset="0"/>
                <a:ea typeface="Roboto Mono"/>
                <a:cs typeface="Times New Roman" panose="02020603050405020304" pitchFamily="18" charset="0"/>
                <a:sym typeface="Roboto Mono"/>
              </a:rPr>
              <a:t> </a:t>
            </a:r>
            <a:r>
              <a:rPr lang="en-US" sz="2200" b="1" dirty="0" err="1">
                <a:solidFill>
                  <a:schemeClr val="accent1"/>
                </a:solidFill>
                <a:latin typeface="Times New Roman" panose="02020603050405020304" pitchFamily="18" charset="0"/>
                <a:ea typeface="Roboto Mono"/>
                <a:cs typeface="Times New Roman" panose="02020603050405020304" pitchFamily="18" charset="0"/>
                <a:sym typeface="Roboto Mono"/>
              </a:rPr>
              <a:t>gì</a:t>
            </a:r>
            <a:r>
              <a:rPr lang="en-US" sz="2200" b="1" dirty="0">
                <a:solidFill>
                  <a:schemeClr val="accent1"/>
                </a:solidFill>
                <a:latin typeface="Times New Roman" panose="02020603050405020304" pitchFamily="18" charset="0"/>
                <a:ea typeface="Roboto Mono"/>
                <a:cs typeface="Times New Roman" panose="02020603050405020304" pitchFamily="18" charset="0"/>
                <a:sym typeface="Roboto Mono"/>
              </a:rPr>
              <a:t> ?</a:t>
            </a:r>
          </a:p>
        </p:txBody>
      </p:sp>
      <p:cxnSp>
        <p:nvCxnSpPr>
          <p:cNvPr id="117" name="Google Shape;117;gb0851d1096_0_0"/>
          <p:cNvCxnSpPr/>
          <p:nvPr/>
        </p:nvCxnSpPr>
        <p:spPr>
          <a:xfrm>
            <a:off x="772325" y="-23800"/>
            <a:ext cx="0" cy="447600"/>
          </a:xfrm>
          <a:prstGeom prst="straightConnector1">
            <a:avLst/>
          </a:prstGeom>
          <a:noFill/>
          <a:ln w="19050" cap="flat" cmpd="sng">
            <a:solidFill>
              <a:srgbClr val="B3A29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" name="TextBox 7"/>
          <p:cNvSpPr txBox="1"/>
          <p:nvPr/>
        </p:nvSpPr>
        <p:spPr>
          <a:xfrm>
            <a:off x="772325" y="1118724"/>
            <a:ext cx="1093716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Kubernetes (K8s)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mã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nguồn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mở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cụ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phối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orchestration)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giúp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tự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hóa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khai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rộng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container</a:t>
            </a:r>
          </a:p>
        </p:txBody>
      </p:sp>
      <p:pic>
        <p:nvPicPr>
          <p:cNvPr id="2056" name="Picture 8" descr="https://lh3.googleusercontent.com/OIQn1tefI_aOWtjIwI_Ry9GwNZ0Nt6y1MIqJtBvtuTpzNGoJ4b3_4cT7laPZiIydc_d0BJzMNLurVnrE-XBo7oBK4iaayl1_if671szc6-E8VxFs0VWZUjS_Oy7dma9Itwa2ch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5992" y="2503719"/>
            <a:ext cx="6749536" cy="3855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b0851d1096_0_0"/>
          <p:cNvSpPr txBox="1"/>
          <p:nvPr/>
        </p:nvSpPr>
        <p:spPr>
          <a:xfrm>
            <a:off x="601682" y="304800"/>
            <a:ext cx="4476600" cy="7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SzPts val="2200"/>
            </a:pPr>
            <a:r>
              <a:rPr lang="en-US" sz="2200" b="1" dirty="0" smtClean="0">
                <a:solidFill>
                  <a:schemeClr val="accent1"/>
                </a:solidFill>
                <a:latin typeface="Times New Roman" panose="02020603050405020304" pitchFamily="18" charset="0"/>
                <a:ea typeface="Roboto Mono"/>
                <a:cs typeface="Times New Roman" panose="02020603050405020304" pitchFamily="18" charset="0"/>
                <a:sym typeface="Roboto Mono"/>
              </a:rPr>
              <a:t>1.1 K8s </a:t>
            </a:r>
            <a:r>
              <a:rPr lang="en-US" sz="2200" b="1" dirty="0" err="1">
                <a:solidFill>
                  <a:schemeClr val="accent1"/>
                </a:solidFill>
                <a:latin typeface="Times New Roman" panose="02020603050405020304" pitchFamily="18" charset="0"/>
                <a:ea typeface="Roboto Mono"/>
                <a:cs typeface="Times New Roman" panose="02020603050405020304" pitchFamily="18" charset="0"/>
                <a:sym typeface="Roboto Mono"/>
              </a:rPr>
              <a:t>là</a:t>
            </a:r>
            <a:r>
              <a:rPr lang="en-US" sz="2200" b="1" dirty="0">
                <a:solidFill>
                  <a:schemeClr val="accent1"/>
                </a:solidFill>
                <a:latin typeface="Times New Roman" panose="02020603050405020304" pitchFamily="18" charset="0"/>
                <a:ea typeface="Roboto Mono"/>
                <a:cs typeface="Times New Roman" panose="02020603050405020304" pitchFamily="18" charset="0"/>
                <a:sym typeface="Roboto Mono"/>
              </a:rPr>
              <a:t> </a:t>
            </a:r>
            <a:r>
              <a:rPr lang="en-US" sz="2200" b="1" dirty="0" err="1">
                <a:solidFill>
                  <a:schemeClr val="accent1"/>
                </a:solidFill>
                <a:latin typeface="Times New Roman" panose="02020603050405020304" pitchFamily="18" charset="0"/>
                <a:ea typeface="Roboto Mono"/>
                <a:cs typeface="Times New Roman" panose="02020603050405020304" pitchFamily="18" charset="0"/>
                <a:sym typeface="Roboto Mono"/>
              </a:rPr>
              <a:t>gì</a:t>
            </a:r>
            <a:r>
              <a:rPr lang="en-US" sz="2200" b="1" dirty="0">
                <a:solidFill>
                  <a:schemeClr val="accent1"/>
                </a:solidFill>
                <a:latin typeface="Times New Roman" panose="02020603050405020304" pitchFamily="18" charset="0"/>
                <a:ea typeface="Roboto Mono"/>
                <a:cs typeface="Times New Roman" panose="02020603050405020304" pitchFamily="18" charset="0"/>
                <a:sym typeface="Roboto Mono"/>
              </a:rPr>
              <a:t> ?</a:t>
            </a:r>
          </a:p>
        </p:txBody>
      </p:sp>
      <p:cxnSp>
        <p:nvCxnSpPr>
          <p:cNvPr id="117" name="Google Shape;117;gb0851d1096_0_0"/>
          <p:cNvCxnSpPr/>
          <p:nvPr/>
        </p:nvCxnSpPr>
        <p:spPr>
          <a:xfrm>
            <a:off x="772325" y="-23800"/>
            <a:ext cx="0" cy="447600"/>
          </a:xfrm>
          <a:prstGeom prst="straightConnector1">
            <a:avLst/>
          </a:prstGeom>
          <a:noFill/>
          <a:ln w="19050" cap="flat" cmpd="sng">
            <a:solidFill>
              <a:srgbClr val="B3A29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" name="TextBox 7"/>
          <p:cNvSpPr txBox="1"/>
          <p:nvPr/>
        </p:nvSpPr>
        <p:spPr>
          <a:xfrm>
            <a:off x="772325" y="1317329"/>
            <a:ext cx="1093716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Docker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nền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tảng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nghệ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ảo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hóa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mềm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phép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vận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chuyển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khai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cách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nhanh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chóng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môi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trường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runtime :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cô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lập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rất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nhẹ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gọi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container (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nghệ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đóng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gói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–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vùng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chứa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). Docker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chạy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đa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nền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tảng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31985" y="5231423"/>
            <a:ext cx="92223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Container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trở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vi-V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ột </a:t>
            </a:r>
            <a:r>
              <a:rPr lang="vi-V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đơn vị phần mềm được tiêu chuẩn </a:t>
            </a:r>
            <a:r>
              <a:rPr lang="vi-V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hóa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80" name="Picture 8" descr="Tìm hiểu về Docker - Phần 4 - Tạo image từ Dockerfile | BlogCloud36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6078" y="3332839"/>
            <a:ext cx="7117537" cy="1745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4588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4"/>
          <p:cNvSpPr txBox="1"/>
          <p:nvPr/>
        </p:nvSpPr>
        <p:spPr>
          <a:xfrm>
            <a:off x="610475" y="371750"/>
            <a:ext cx="4476600" cy="7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SzPts val="2200"/>
            </a:pPr>
            <a:r>
              <a:rPr lang="en-US" sz="3200" b="1" dirty="0" smtClean="0">
                <a:solidFill>
                  <a:schemeClr val="accent1"/>
                </a:solidFill>
                <a:latin typeface="Times New Roman" panose="02020603050405020304" pitchFamily="18" charset="0"/>
                <a:ea typeface="Roboto Mono"/>
                <a:cs typeface="Times New Roman" panose="02020603050405020304" pitchFamily="18" charset="0"/>
                <a:sym typeface="Roboto Mono"/>
              </a:rPr>
              <a:t>1.2 </a:t>
            </a:r>
            <a:r>
              <a:rPr lang="en-US" sz="3200" b="1" dirty="0" err="1" smtClean="0">
                <a:solidFill>
                  <a:schemeClr val="accent1"/>
                </a:solidFill>
                <a:latin typeface="Times New Roman" panose="02020603050405020304" pitchFamily="18" charset="0"/>
                <a:ea typeface="Roboto Mono"/>
                <a:cs typeface="Times New Roman" panose="02020603050405020304" pitchFamily="18" charset="0"/>
                <a:sym typeface="Roboto Mono"/>
              </a:rPr>
              <a:t>Tại</a:t>
            </a:r>
            <a:r>
              <a:rPr lang="en-US" sz="3200" b="1" dirty="0" smtClean="0">
                <a:solidFill>
                  <a:schemeClr val="accent1"/>
                </a:solidFill>
                <a:latin typeface="Times New Roman" panose="02020603050405020304" pitchFamily="18" charset="0"/>
                <a:ea typeface="Roboto Mono"/>
                <a:cs typeface="Times New Roman" panose="02020603050405020304" pitchFamily="18" charset="0"/>
                <a:sym typeface="Roboto Mono"/>
              </a:rPr>
              <a:t> </a:t>
            </a:r>
            <a:r>
              <a:rPr lang="en-US" sz="3200" b="1" dirty="0" err="1">
                <a:solidFill>
                  <a:schemeClr val="accent1"/>
                </a:solidFill>
                <a:latin typeface="Times New Roman" panose="02020603050405020304" pitchFamily="18" charset="0"/>
                <a:ea typeface="Roboto Mono"/>
                <a:cs typeface="Times New Roman" panose="02020603050405020304" pitchFamily="18" charset="0"/>
                <a:sym typeface="Roboto Mono"/>
              </a:rPr>
              <a:t>sao</a:t>
            </a:r>
            <a:r>
              <a:rPr lang="en-US" sz="3200" b="1" dirty="0">
                <a:solidFill>
                  <a:schemeClr val="accent1"/>
                </a:solidFill>
                <a:latin typeface="Times New Roman" panose="02020603050405020304" pitchFamily="18" charset="0"/>
                <a:ea typeface="Roboto Mono"/>
                <a:cs typeface="Times New Roman" panose="02020603050405020304" pitchFamily="18" charset="0"/>
                <a:sym typeface="Roboto Mono"/>
              </a:rPr>
              <a:t> </a:t>
            </a:r>
            <a:r>
              <a:rPr lang="en-US" sz="3200" b="1" dirty="0" err="1">
                <a:solidFill>
                  <a:schemeClr val="accent1"/>
                </a:solidFill>
                <a:latin typeface="Times New Roman" panose="02020603050405020304" pitchFamily="18" charset="0"/>
                <a:ea typeface="Roboto Mono"/>
                <a:cs typeface="Times New Roman" panose="02020603050405020304" pitchFamily="18" charset="0"/>
                <a:sym typeface="Roboto Mono"/>
              </a:rPr>
              <a:t>lại</a:t>
            </a:r>
            <a:r>
              <a:rPr lang="en-US" sz="3200" b="1" dirty="0">
                <a:solidFill>
                  <a:schemeClr val="accent1"/>
                </a:solidFill>
                <a:latin typeface="Times New Roman" panose="02020603050405020304" pitchFamily="18" charset="0"/>
                <a:ea typeface="Roboto Mono"/>
                <a:cs typeface="Times New Roman" panose="02020603050405020304" pitchFamily="18" charset="0"/>
                <a:sym typeface="Roboto Mono"/>
              </a:rPr>
              <a:t> </a:t>
            </a:r>
            <a:r>
              <a:rPr lang="en-US" sz="3200" b="1" dirty="0" err="1">
                <a:solidFill>
                  <a:schemeClr val="accent1"/>
                </a:solidFill>
                <a:latin typeface="Times New Roman" panose="02020603050405020304" pitchFamily="18" charset="0"/>
                <a:ea typeface="Roboto Mono"/>
                <a:cs typeface="Times New Roman" panose="02020603050405020304" pitchFamily="18" charset="0"/>
                <a:sym typeface="Roboto Mono"/>
              </a:rPr>
              <a:t>cần</a:t>
            </a:r>
            <a:r>
              <a:rPr lang="en-US" sz="3200" b="1" dirty="0">
                <a:solidFill>
                  <a:schemeClr val="accent1"/>
                </a:solidFill>
                <a:latin typeface="Times New Roman" panose="02020603050405020304" pitchFamily="18" charset="0"/>
                <a:ea typeface="Roboto Mono"/>
                <a:cs typeface="Times New Roman" panose="02020603050405020304" pitchFamily="18" charset="0"/>
                <a:sym typeface="Roboto Mono"/>
              </a:rPr>
              <a:t> K8s ?</a:t>
            </a:r>
          </a:p>
        </p:txBody>
      </p:sp>
      <p:cxnSp>
        <p:nvCxnSpPr>
          <p:cNvPr id="125" name="Google Shape;125;p4"/>
          <p:cNvCxnSpPr/>
          <p:nvPr/>
        </p:nvCxnSpPr>
        <p:spPr>
          <a:xfrm>
            <a:off x="772325" y="-23800"/>
            <a:ext cx="0" cy="447600"/>
          </a:xfrm>
          <a:prstGeom prst="straightConnector1">
            <a:avLst/>
          </a:prstGeom>
          <a:noFill/>
          <a:ln w="19050" cap="flat" cmpd="sng">
            <a:solidFill>
              <a:srgbClr val="B3A29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" name="TextBox 3"/>
          <p:cNvSpPr txBox="1"/>
          <p:nvPr/>
        </p:nvSpPr>
        <p:spPr>
          <a:xfrm>
            <a:off x="272563" y="1230921"/>
            <a:ext cx="1173773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Docker 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Engine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chỉ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đáp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môi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trường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nhỏ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local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200000"/>
              </a:lnSpc>
            </a:pPr>
            <a:r>
              <a:rPr lang="vi-V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Làm </a:t>
            </a:r>
            <a:r>
              <a:rPr lang="vi-V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thế nào tất cả các </a:t>
            </a:r>
            <a:r>
              <a:rPr lang="vi-V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container được </a:t>
            </a:r>
            <a:r>
              <a:rPr lang="vi-V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phối hợp và lên lịch? </a:t>
            </a:r>
            <a:endParaRPr lang="en-US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200000"/>
              </a:lnSpc>
            </a:pPr>
            <a:r>
              <a:rPr lang="vi-V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Làm </a:t>
            </a:r>
            <a:r>
              <a:rPr lang="vi-V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thế nào để liên tục nâng cấp một ứng dụng mà không bị gián đoạn dịch vụ? </a:t>
            </a:r>
            <a:endParaRPr lang="en-US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200000"/>
              </a:lnSpc>
            </a:pPr>
            <a:r>
              <a:rPr lang="vi-V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Làm </a:t>
            </a:r>
            <a:r>
              <a:rPr lang="vi-V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thế nào để theo dõi tình trạng ứng dụng? </a:t>
            </a:r>
            <a:endParaRPr lang="en-US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200000"/>
              </a:lnSpc>
            </a:pPr>
            <a:r>
              <a:rPr lang="vi-V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Biết </a:t>
            </a:r>
            <a:r>
              <a:rPr lang="vi-V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khi nào có sự cố và liên tục khởi động lại nó?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4"/>
          <p:cNvSpPr txBox="1"/>
          <p:nvPr/>
        </p:nvSpPr>
        <p:spPr>
          <a:xfrm>
            <a:off x="610475" y="371750"/>
            <a:ext cx="4476600" cy="7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SzPts val="2200"/>
            </a:pPr>
            <a:r>
              <a:rPr lang="en-US" sz="3200" b="1" dirty="0" smtClean="0">
                <a:solidFill>
                  <a:schemeClr val="accent1"/>
                </a:solidFill>
                <a:latin typeface="Times New Roman" panose="02020603050405020304" pitchFamily="18" charset="0"/>
                <a:ea typeface="Roboto Mono"/>
                <a:cs typeface="Times New Roman" panose="02020603050405020304" pitchFamily="18" charset="0"/>
                <a:sym typeface="Roboto Mono"/>
              </a:rPr>
              <a:t>1.2 </a:t>
            </a:r>
            <a:r>
              <a:rPr lang="en-US" sz="3200" b="1" dirty="0" err="1" smtClean="0">
                <a:solidFill>
                  <a:schemeClr val="accent1"/>
                </a:solidFill>
                <a:latin typeface="Times New Roman" panose="02020603050405020304" pitchFamily="18" charset="0"/>
                <a:ea typeface="Roboto Mono"/>
                <a:cs typeface="Times New Roman" panose="02020603050405020304" pitchFamily="18" charset="0"/>
                <a:sym typeface="Roboto Mono"/>
              </a:rPr>
              <a:t>Tại</a:t>
            </a:r>
            <a:r>
              <a:rPr lang="en-US" sz="3200" b="1" dirty="0" smtClean="0">
                <a:solidFill>
                  <a:schemeClr val="accent1"/>
                </a:solidFill>
                <a:latin typeface="Times New Roman" panose="02020603050405020304" pitchFamily="18" charset="0"/>
                <a:ea typeface="Roboto Mono"/>
                <a:cs typeface="Times New Roman" panose="02020603050405020304" pitchFamily="18" charset="0"/>
                <a:sym typeface="Roboto Mono"/>
              </a:rPr>
              <a:t> </a:t>
            </a:r>
            <a:r>
              <a:rPr lang="en-US" sz="3200" b="1" dirty="0" err="1">
                <a:solidFill>
                  <a:schemeClr val="accent1"/>
                </a:solidFill>
                <a:latin typeface="Times New Roman" panose="02020603050405020304" pitchFamily="18" charset="0"/>
                <a:ea typeface="Roboto Mono"/>
                <a:cs typeface="Times New Roman" panose="02020603050405020304" pitchFamily="18" charset="0"/>
                <a:sym typeface="Roboto Mono"/>
              </a:rPr>
              <a:t>sao</a:t>
            </a:r>
            <a:r>
              <a:rPr lang="en-US" sz="3200" b="1" dirty="0">
                <a:solidFill>
                  <a:schemeClr val="accent1"/>
                </a:solidFill>
                <a:latin typeface="Times New Roman" panose="02020603050405020304" pitchFamily="18" charset="0"/>
                <a:ea typeface="Roboto Mono"/>
                <a:cs typeface="Times New Roman" panose="02020603050405020304" pitchFamily="18" charset="0"/>
                <a:sym typeface="Roboto Mono"/>
              </a:rPr>
              <a:t> </a:t>
            </a:r>
            <a:r>
              <a:rPr lang="en-US" sz="3200" b="1" dirty="0" err="1">
                <a:solidFill>
                  <a:schemeClr val="accent1"/>
                </a:solidFill>
                <a:latin typeface="Times New Roman" panose="02020603050405020304" pitchFamily="18" charset="0"/>
                <a:ea typeface="Roboto Mono"/>
                <a:cs typeface="Times New Roman" panose="02020603050405020304" pitchFamily="18" charset="0"/>
                <a:sym typeface="Roboto Mono"/>
              </a:rPr>
              <a:t>lại</a:t>
            </a:r>
            <a:r>
              <a:rPr lang="en-US" sz="3200" b="1" dirty="0">
                <a:solidFill>
                  <a:schemeClr val="accent1"/>
                </a:solidFill>
                <a:latin typeface="Times New Roman" panose="02020603050405020304" pitchFamily="18" charset="0"/>
                <a:ea typeface="Roboto Mono"/>
                <a:cs typeface="Times New Roman" panose="02020603050405020304" pitchFamily="18" charset="0"/>
                <a:sym typeface="Roboto Mono"/>
              </a:rPr>
              <a:t> </a:t>
            </a:r>
            <a:r>
              <a:rPr lang="en-US" sz="3200" b="1" dirty="0" err="1">
                <a:solidFill>
                  <a:schemeClr val="accent1"/>
                </a:solidFill>
                <a:latin typeface="Times New Roman" panose="02020603050405020304" pitchFamily="18" charset="0"/>
                <a:ea typeface="Roboto Mono"/>
                <a:cs typeface="Times New Roman" panose="02020603050405020304" pitchFamily="18" charset="0"/>
                <a:sym typeface="Roboto Mono"/>
              </a:rPr>
              <a:t>cần</a:t>
            </a:r>
            <a:r>
              <a:rPr lang="en-US" sz="3200" b="1" dirty="0">
                <a:solidFill>
                  <a:schemeClr val="accent1"/>
                </a:solidFill>
                <a:latin typeface="Times New Roman" panose="02020603050405020304" pitchFamily="18" charset="0"/>
                <a:ea typeface="Roboto Mono"/>
                <a:cs typeface="Times New Roman" panose="02020603050405020304" pitchFamily="18" charset="0"/>
                <a:sym typeface="Roboto Mono"/>
              </a:rPr>
              <a:t> K8s ?</a:t>
            </a:r>
          </a:p>
        </p:txBody>
      </p:sp>
      <p:cxnSp>
        <p:nvCxnSpPr>
          <p:cNvPr id="125" name="Google Shape;125;p4"/>
          <p:cNvCxnSpPr/>
          <p:nvPr/>
        </p:nvCxnSpPr>
        <p:spPr>
          <a:xfrm>
            <a:off x="772325" y="-23800"/>
            <a:ext cx="0" cy="447600"/>
          </a:xfrm>
          <a:prstGeom prst="straightConnector1">
            <a:avLst/>
          </a:prstGeom>
          <a:noFill/>
          <a:ln w="19050" cap="flat" cmpd="sng">
            <a:solidFill>
              <a:srgbClr val="B3A29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" name="TextBox 3"/>
          <p:cNvSpPr txBox="1"/>
          <p:nvPr/>
        </p:nvSpPr>
        <p:spPr>
          <a:xfrm>
            <a:off x="958361" y="1230921"/>
            <a:ext cx="1105193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Kubernetes </a:t>
            </a:r>
            <a:r>
              <a:rPr lang="en-US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cung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cấp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:</a:t>
            </a:r>
          </a:p>
          <a:p>
            <a:pPr marL="285750" lvl="8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sz="1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Khám</a:t>
            </a:r>
            <a:r>
              <a:rPr lang="en-US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phá</a:t>
            </a:r>
            <a:r>
              <a:rPr lang="en-US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dịch</a:t>
            </a:r>
            <a:r>
              <a:rPr lang="en-US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vụ</a:t>
            </a:r>
            <a:r>
              <a:rPr lang="en-US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cân</a:t>
            </a:r>
            <a:r>
              <a:rPr lang="en-US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bằng</a:t>
            </a:r>
            <a:r>
              <a:rPr lang="en-US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tải</a:t>
            </a:r>
            <a:endParaRPr lang="en-US" sz="18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8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vi-VN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Điều phối lưu trữ</a:t>
            </a:r>
            <a:endParaRPr lang="en-US" sz="18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8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sz="1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hành</a:t>
            </a:r>
            <a:r>
              <a:rPr lang="en-US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khôi</a:t>
            </a:r>
            <a:r>
              <a:rPr lang="en-US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phục</a:t>
            </a:r>
            <a:r>
              <a:rPr lang="en-US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tự</a:t>
            </a:r>
            <a:r>
              <a:rPr lang="en-US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endParaRPr lang="en-US" sz="18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8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sz="1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Đóng</a:t>
            </a:r>
            <a:r>
              <a:rPr lang="en-US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gói</a:t>
            </a:r>
            <a:r>
              <a:rPr lang="en-US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tự</a:t>
            </a:r>
            <a:r>
              <a:rPr lang="en-US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endParaRPr lang="en-US" sz="18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8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sz="1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Tự</a:t>
            </a:r>
            <a:r>
              <a:rPr lang="en-US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phục</a:t>
            </a:r>
            <a:r>
              <a:rPr lang="en-US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hồi</a:t>
            </a:r>
            <a:endParaRPr lang="en-US" sz="18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8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sz="1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cấu</a:t>
            </a:r>
            <a:r>
              <a:rPr lang="en-US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bí</a:t>
            </a:r>
            <a:r>
              <a:rPr lang="en-US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mật</a:t>
            </a:r>
            <a:endParaRPr lang="en-US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9191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5"/>
          <p:cNvSpPr txBox="1"/>
          <p:nvPr/>
        </p:nvSpPr>
        <p:spPr>
          <a:xfrm>
            <a:off x="610475" y="371750"/>
            <a:ext cx="4735248" cy="7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SzPts val="2200"/>
            </a:pPr>
            <a:r>
              <a:rPr lang="en-US" sz="2800" b="1" dirty="0" smtClean="0">
                <a:solidFill>
                  <a:schemeClr val="accent1"/>
                </a:solidFill>
                <a:latin typeface="+mj-lt"/>
                <a:ea typeface="Roboto Mono"/>
                <a:cs typeface="Roboto Mono"/>
                <a:sym typeface="Roboto Mono"/>
              </a:rPr>
              <a:t>1.3 </a:t>
            </a:r>
            <a:r>
              <a:rPr lang="vi-VN" sz="2800" b="1" dirty="0" smtClean="0">
                <a:solidFill>
                  <a:schemeClr val="accent1"/>
                </a:solidFill>
                <a:latin typeface="+mj-lt"/>
                <a:ea typeface="Roboto Mono"/>
                <a:cs typeface="Roboto Mono"/>
                <a:sym typeface="Roboto Mono"/>
              </a:rPr>
              <a:t>Thành </a:t>
            </a:r>
            <a:r>
              <a:rPr lang="vi-VN" sz="2800" b="1" dirty="0">
                <a:solidFill>
                  <a:schemeClr val="accent1"/>
                </a:solidFill>
                <a:latin typeface="+mj-lt"/>
                <a:ea typeface="Roboto Mono"/>
                <a:cs typeface="Roboto Mono"/>
                <a:sym typeface="Roboto Mono"/>
              </a:rPr>
              <a:t>phần của K8s</a:t>
            </a:r>
          </a:p>
        </p:txBody>
      </p:sp>
      <p:cxnSp>
        <p:nvCxnSpPr>
          <p:cNvPr id="132" name="Google Shape;132;p5"/>
          <p:cNvCxnSpPr/>
          <p:nvPr/>
        </p:nvCxnSpPr>
        <p:spPr>
          <a:xfrm>
            <a:off x="772325" y="-23800"/>
            <a:ext cx="0" cy="447600"/>
          </a:xfrm>
          <a:prstGeom prst="straightConnector1">
            <a:avLst/>
          </a:prstGeom>
          <a:noFill/>
          <a:ln w="19050" cap="flat" cmpd="sng">
            <a:solidFill>
              <a:srgbClr val="B3A29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4" name="Google Shape;134;p5"/>
          <p:cNvSpPr txBox="1"/>
          <p:nvPr/>
        </p:nvSpPr>
        <p:spPr>
          <a:xfrm>
            <a:off x="1349325" y="1057500"/>
            <a:ext cx="41646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800" b="1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8701" y="1626600"/>
            <a:ext cx="9494857" cy="44629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5"/>
          <p:cNvSpPr txBox="1"/>
          <p:nvPr/>
        </p:nvSpPr>
        <p:spPr>
          <a:xfrm>
            <a:off x="610475" y="371750"/>
            <a:ext cx="4735248" cy="7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SzPts val="2200"/>
            </a:pPr>
            <a:r>
              <a:rPr lang="en-US" sz="2800" b="1" dirty="0" smtClean="0">
                <a:solidFill>
                  <a:schemeClr val="accent1"/>
                </a:solidFill>
                <a:latin typeface="+mj-lt"/>
                <a:ea typeface="Roboto Mono"/>
                <a:cs typeface="Roboto Mono"/>
                <a:sym typeface="Roboto Mono"/>
              </a:rPr>
              <a:t>1.3 </a:t>
            </a:r>
            <a:r>
              <a:rPr lang="vi-VN" sz="2800" b="1" dirty="0" smtClean="0">
                <a:solidFill>
                  <a:schemeClr val="accent1"/>
                </a:solidFill>
                <a:latin typeface="+mj-lt"/>
                <a:ea typeface="Roboto Mono"/>
                <a:cs typeface="Roboto Mono"/>
                <a:sym typeface="Roboto Mono"/>
              </a:rPr>
              <a:t>Thành </a:t>
            </a:r>
            <a:r>
              <a:rPr lang="vi-VN" sz="2800" b="1" dirty="0">
                <a:solidFill>
                  <a:schemeClr val="accent1"/>
                </a:solidFill>
                <a:latin typeface="+mj-lt"/>
                <a:ea typeface="Roboto Mono"/>
                <a:cs typeface="Roboto Mono"/>
                <a:sym typeface="Roboto Mono"/>
              </a:rPr>
              <a:t>phần của K8s</a:t>
            </a:r>
          </a:p>
        </p:txBody>
      </p:sp>
      <p:cxnSp>
        <p:nvCxnSpPr>
          <p:cNvPr id="132" name="Google Shape;132;p5"/>
          <p:cNvCxnSpPr/>
          <p:nvPr/>
        </p:nvCxnSpPr>
        <p:spPr>
          <a:xfrm>
            <a:off x="772325" y="-23800"/>
            <a:ext cx="0" cy="447600"/>
          </a:xfrm>
          <a:prstGeom prst="straightConnector1">
            <a:avLst/>
          </a:prstGeom>
          <a:noFill/>
          <a:ln w="19050" cap="flat" cmpd="sng">
            <a:solidFill>
              <a:srgbClr val="B3A29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4" name="Google Shape;134;p5"/>
          <p:cNvSpPr txBox="1"/>
          <p:nvPr/>
        </p:nvSpPr>
        <p:spPr>
          <a:xfrm>
            <a:off x="1349325" y="1057500"/>
            <a:ext cx="41646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800" b="1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  <p:pic>
        <p:nvPicPr>
          <p:cNvPr id="14338" name="Picture 2" descr="Beyond Hello World: Kubernetes for the uninitiated - Octopus Deplo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7801" y="1060424"/>
            <a:ext cx="7016749" cy="5223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7706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2662</TotalTime>
  <Words>673</Words>
  <Application>Microsoft Office PowerPoint</Application>
  <PresentationFormat>Widescreen</PresentationFormat>
  <Paragraphs>94</Paragraphs>
  <Slides>29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7" baseType="lpstr">
      <vt:lpstr>Roboto Mono</vt:lpstr>
      <vt:lpstr>Times New Roman</vt:lpstr>
      <vt:lpstr>Calibri</vt:lpstr>
      <vt:lpstr>Abel</vt:lpstr>
      <vt:lpstr>Comfortaa</vt:lpstr>
      <vt:lpstr>Arial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Admin</cp:lastModifiedBy>
  <cp:revision>51</cp:revision>
  <dcterms:modified xsi:type="dcterms:W3CDTF">2021-03-24T06:15:34Z</dcterms:modified>
</cp:coreProperties>
</file>